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customXml/itemProps1.xml" ContentType="application/vnd.openxmlformats-officedocument.customXmlProperti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77" r:id="rId2"/>
    <p:sldId id="342" r:id="rId3"/>
    <p:sldId id="279" r:id="rId4"/>
    <p:sldId id="336" r:id="rId5"/>
    <p:sldId id="338" r:id="rId6"/>
    <p:sldId id="313" r:id="rId7"/>
    <p:sldId id="339" r:id="rId8"/>
    <p:sldId id="309" r:id="rId9"/>
    <p:sldId id="340" r:id="rId10"/>
    <p:sldId id="315" r:id="rId11"/>
    <p:sldId id="341" r:id="rId12"/>
    <p:sldId id="323" r:id="rId13"/>
    <p:sldId id="328" r:id="rId14"/>
    <p:sldId id="329" r:id="rId15"/>
    <p:sldId id="320" r:id="rId16"/>
    <p:sldId id="278" r:id="rId17"/>
    <p:sldId id="307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376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5" autoAdjust="0"/>
    <p:restoredTop sz="94654" autoAdjust="0"/>
  </p:normalViewPr>
  <p:slideViewPr>
    <p:cSldViewPr>
      <p:cViewPr varScale="1">
        <p:scale>
          <a:sx n="101" d="100"/>
          <a:sy n="101" d="100"/>
        </p:scale>
        <p:origin x="-26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6" y="32712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ustomXml" Target="../customXml/item2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ustomXml" Target="../customXml/item1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3748A965-83AA-4346-B124-043F8DDECB86}" type="datetimeFigureOut">
              <a:rPr lang="ru-RU" smtClean="0"/>
              <a:pPr/>
              <a:t>14.09.2014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CD4EF1F2-3B73-4201-B05A-D31B1785FF3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8A965-83AA-4346-B124-043F8DDECB86}" type="datetimeFigureOut">
              <a:rPr lang="ru-RU" smtClean="0"/>
              <a:pPr/>
              <a:t>14.09.2014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EF1F2-3B73-4201-B05A-D31B1785FF3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8A965-83AA-4346-B124-043F8DDECB86}" type="datetimeFigureOut">
              <a:rPr lang="ru-RU" smtClean="0"/>
              <a:pPr/>
              <a:t>14.09.2014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EF1F2-3B73-4201-B05A-D31B1785FF3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8A965-83AA-4346-B124-043F8DDECB86}" type="datetimeFigureOut">
              <a:rPr lang="ru-RU" smtClean="0"/>
              <a:pPr/>
              <a:t>14.09.2014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EF1F2-3B73-4201-B05A-D31B1785FF3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8A965-83AA-4346-B124-043F8DDECB86}" type="datetimeFigureOut">
              <a:rPr lang="ru-RU" smtClean="0"/>
              <a:pPr/>
              <a:t>14.09.2014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EF1F2-3B73-4201-B05A-D31B1785FF3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8A965-83AA-4346-B124-043F8DDECB86}" type="datetimeFigureOut">
              <a:rPr lang="ru-RU" smtClean="0"/>
              <a:pPr/>
              <a:t>14.09.2014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EF1F2-3B73-4201-B05A-D31B1785FF3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748A965-83AA-4346-B124-043F8DDECB86}" type="datetimeFigureOut">
              <a:rPr lang="ru-RU" smtClean="0"/>
              <a:pPr/>
              <a:t>14.09.2014</a:t>
            </a:fld>
            <a:endParaRPr lang="ru-RU" dirty="0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D4EF1F2-3B73-4201-B05A-D31B1785FF32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3748A965-83AA-4346-B124-043F8DDECB86}" type="datetimeFigureOut">
              <a:rPr lang="ru-RU" smtClean="0"/>
              <a:pPr/>
              <a:t>14.09.2014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CD4EF1F2-3B73-4201-B05A-D31B1785FF3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8A965-83AA-4346-B124-043F8DDECB86}" type="datetimeFigureOut">
              <a:rPr lang="ru-RU" smtClean="0"/>
              <a:pPr/>
              <a:t>14.09.2014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EF1F2-3B73-4201-B05A-D31B1785FF3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8A965-83AA-4346-B124-043F8DDECB86}" type="datetimeFigureOut">
              <a:rPr lang="ru-RU" smtClean="0"/>
              <a:pPr/>
              <a:t>14.09.2014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EF1F2-3B73-4201-B05A-D31B1785FF3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8A965-83AA-4346-B124-043F8DDECB86}" type="datetimeFigureOut">
              <a:rPr lang="ru-RU" smtClean="0"/>
              <a:pPr/>
              <a:t>14.09.2014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EF1F2-3B73-4201-B05A-D31B1785FF3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3748A965-83AA-4346-B124-043F8DDECB86}" type="datetimeFigureOut">
              <a:rPr lang="ru-RU" smtClean="0"/>
              <a:pPr/>
              <a:t>14.09.2014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CD4EF1F2-3B73-4201-B05A-D31B1785FF3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539552" y="2204864"/>
            <a:ext cx="8458200" cy="1470025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dirty="0" smtClean="0"/>
              <a:t>Раздел </a:t>
            </a:r>
            <a:r>
              <a:rPr lang="ru-RU" sz="4000" dirty="0" smtClean="0"/>
              <a:t>«</a:t>
            </a:r>
            <a:r>
              <a:rPr lang="ru-RU" sz="4000" b="1" cap="all" dirty="0" smtClean="0"/>
              <a:t>культура речи</a:t>
            </a:r>
            <a:r>
              <a:rPr lang="ru-RU" sz="4000" dirty="0" smtClean="0"/>
              <a:t>»</a:t>
            </a:r>
            <a:br>
              <a:rPr lang="ru-RU" sz="40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>Л</a:t>
            </a:r>
            <a:r>
              <a:rPr lang="ru-RU" sz="4000" dirty="0" smtClean="0"/>
              <a:t>ексические ошибки</a:t>
            </a:r>
            <a:r>
              <a:rPr lang="ru-RU" sz="4000" dirty="0" smtClean="0"/>
              <a:t> 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Для слушателей факультета </a:t>
            </a:r>
            <a:br>
              <a:rPr lang="ru-RU" sz="2400" dirty="0" smtClean="0"/>
            </a:br>
            <a:r>
              <a:rPr lang="ru-RU" sz="2400" dirty="0" smtClean="0"/>
              <a:t>довузовской подготовки и профориентации, </a:t>
            </a:r>
            <a:br>
              <a:rPr lang="ru-RU" sz="2400" dirty="0" smtClean="0"/>
            </a:br>
            <a:r>
              <a:rPr lang="ru-RU" sz="2400" dirty="0" smtClean="0"/>
              <a:t>подготовительных курсов, абитуриентов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908720"/>
            <a:ext cx="8229600" cy="936104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ru-RU" sz="2800" b="1" u="sng" dirty="0" smtClean="0">
                <a:solidFill>
                  <a:srgbClr val="7030A0"/>
                </a:solidFill>
                <a:latin typeface="+mj-lt"/>
              </a:rPr>
              <a:t>8</a:t>
            </a:r>
            <a:r>
              <a:rPr lang="ru-RU" sz="2800" b="1" u="sng" dirty="0" smtClean="0">
                <a:solidFill>
                  <a:srgbClr val="7030A0"/>
                </a:solidFill>
                <a:latin typeface="+mj-lt"/>
              </a:rPr>
              <a:t>)   неуместное  повторение  одних  и  тех </a:t>
            </a:r>
            <a:r>
              <a:rPr lang="ru-RU" sz="2800" b="1" u="sng" dirty="0" smtClean="0">
                <a:solidFill>
                  <a:srgbClr val="7030A0"/>
                </a:solidFill>
                <a:latin typeface="+mj-lt"/>
              </a:rPr>
              <a:t>же либо </a:t>
            </a:r>
            <a:r>
              <a:rPr lang="ru-RU" sz="2800" b="1" u="sng" dirty="0" smtClean="0">
                <a:solidFill>
                  <a:srgbClr val="7030A0"/>
                </a:solidFill>
                <a:latin typeface="+mj-lt"/>
              </a:rPr>
              <a:t>однокоренных слов</a:t>
            </a:r>
            <a:r>
              <a:rPr lang="ru-RU" sz="2800" b="1" u="sng" dirty="0" smtClean="0">
                <a:solidFill>
                  <a:srgbClr val="7030A0"/>
                </a:solidFill>
                <a:latin typeface="+mj-lt"/>
              </a:rPr>
              <a:t>:</a:t>
            </a:r>
            <a:endParaRPr lang="ru-RU" sz="2800" b="1" u="sng" dirty="0">
              <a:solidFill>
                <a:srgbClr val="7030A0"/>
              </a:solidFill>
              <a:latin typeface="+mj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513688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1. </a:t>
            </a:r>
            <a:r>
              <a:rPr lang="ru-RU" i="1" dirty="0" smtClean="0"/>
              <a:t>В </a:t>
            </a:r>
            <a:r>
              <a:rPr lang="ru-RU" i="1" dirty="0" smtClean="0"/>
              <a:t>рассказе А. П. </a:t>
            </a:r>
            <a:r>
              <a:rPr lang="ru-RU" i="1" dirty="0" smtClean="0"/>
              <a:t>Чехова  </a:t>
            </a:r>
            <a:r>
              <a:rPr lang="ru-RU" i="1" dirty="0" smtClean="0"/>
              <a:t>"</a:t>
            </a:r>
            <a:r>
              <a:rPr lang="ru-RU" i="1" dirty="0" err="1" smtClean="0"/>
              <a:t>Ионыч</a:t>
            </a:r>
            <a:r>
              <a:rPr lang="ru-RU" i="1" dirty="0" smtClean="0"/>
              <a:t>" рассказывается об </a:t>
            </a:r>
            <a:r>
              <a:rPr lang="ru-RU" i="1" dirty="0" err="1" smtClean="0"/>
              <a:t>Ионыче</a:t>
            </a:r>
            <a:r>
              <a:rPr lang="ru-RU" i="1" dirty="0" smtClean="0"/>
              <a:t>. </a:t>
            </a:r>
            <a:endParaRPr lang="ru-RU" i="1" dirty="0" smtClean="0"/>
          </a:p>
          <a:p>
            <a:pPr>
              <a:buNone/>
            </a:pPr>
            <a:r>
              <a:rPr lang="ru-RU" dirty="0" smtClean="0"/>
              <a:t>(</a:t>
            </a:r>
            <a:r>
              <a:rPr lang="ru-RU" b="1" i="1" dirty="0" smtClean="0"/>
              <a:t>Правильно: </a:t>
            </a:r>
            <a:r>
              <a:rPr lang="ru-RU" i="1" dirty="0" smtClean="0"/>
              <a:t>В рассказе А. П. </a:t>
            </a:r>
            <a:r>
              <a:rPr lang="ru-RU" i="1" dirty="0" smtClean="0"/>
              <a:t>Чехова </a:t>
            </a:r>
            <a:r>
              <a:rPr lang="ru-RU" i="1" dirty="0" smtClean="0"/>
              <a:t>"</a:t>
            </a:r>
            <a:r>
              <a:rPr lang="ru-RU" i="1" dirty="0" err="1" smtClean="0"/>
              <a:t>Ионыч</a:t>
            </a:r>
            <a:r>
              <a:rPr lang="ru-RU" i="1" dirty="0" smtClean="0"/>
              <a:t>"   говорится </a:t>
            </a:r>
            <a:r>
              <a:rPr lang="ru-RU" i="1" dirty="0" smtClean="0"/>
              <a:t>(</a:t>
            </a:r>
            <a:r>
              <a:rPr lang="ru-RU" i="1" dirty="0" smtClean="0"/>
              <a:t>повествуется, </a:t>
            </a:r>
            <a:r>
              <a:rPr lang="ru-RU" i="1" dirty="0" smtClean="0"/>
              <a:t>идёт </a:t>
            </a:r>
            <a:r>
              <a:rPr lang="ru-RU" i="1" dirty="0" smtClean="0"/>
              <a:t>речь) о враче.); </a:t>
            </a:r>
            <a:endParaRPr lang="ru-RU" i="1" dirty="0" smtClean="0"/>
          </a:p>
          <a:p>
            <a:pPr>
              <a:buNone/>
            </a:pPr>
            <a:r>
              <a:rPr lang="ru-RU" i="1" dirty="0" smtClean="0"/>
              <a:t> </a:t>
            </a:r>
            <a:r>
              <a:rPr lang="ru-RU" i="1" dirty="0" smtClean="0"/>
              <a:t>2.  Составив </a:t>
            </a:r>
            <a:r>
              <a:rPr lang="ru-RU" i="1" dirty="0" smtClean="0"/>
              <a:t>предложение</a:t>
            </a:r>
            <a:r>
              <a:rPr lang="ru-RU" i="1" dirty="0" smtClean="0"/>
              <a:t>,  </a:t>
            </a:r>
            <a:r>
              <a:rPr lang="ru-RU" i="1" dirty="0" smtClean="0"/>
              <a:t>ученики   </a:t>
            </a:r>
            <a:r>
              <a:rPr lang="ru-RU" i="1" dirty="0" smtClean="0"/>
              <a:t>определяют, </a:t>
            </a:r>
            <a:r>
              <a:rPr lang="ru-RU" i="1" dirty="0" smtClean="0"/>
              <a:t>что слово </a:t>
            </a:r>
            <a:r>
              <a:rPr lang="ru-RU" i="1" dirty="0" smtClean="0"/>
              <a:t>"большой"  </a:t>
            </a:r>
            <a:r>
              <a:rPr lang="ru-RU" i="1" dirty="0" smtClean="0"/>
              <a:t>является   </a:t>
            </a:r>
            <a:r>
              <a:rPr lang="ru-RU" i="1" dirty="0" smtClean="0"/>
              <a:t>определением, </a:t>
            </a:r>
            <a:r>
              <a:rPr lang="ru-RU" i="1" dirty="0" smtClean="0"/>
              <a:t> </a:t>
            </a:r>
            <a:r>
              <a:rPr lang="ru-RU" i="1" dirty="0" smtClean="0"/>
              <a:t>то есть </a:t>
            </a:r>
            <a:r>
              <a:rPr lang="ru-RU" i="1" dirty="0" smtClean="0"/>
              <a:t>определяет   </a:t>
            </a:r>
            <a:r>
              <a:rPr lang="ru-RU" i="1" dirty="0" smtClean="0"/>
              <a:t>синтаксическую  роль слова. </a:t>
            </a:r>
            <a:endParaRPr lang="ru-RU" i="1" dirty="0" smtClean="0"/>
          </a:p>
          <a:p>
            <a:pPr>
              <a:buNone/>
            </a:pPr>
            <a:r>
              <a:rPr lang="ru-RU" dirty="0" smtClean="0"/>
              <a:t>(</a:t>
            </a:r>
            <a:r>
              <a:rPr lang="ru-RU" b="1" i="1" dirty="0" smtClean="0"/>
              <a:t>Правильно:  </a:t>
            </a:r>
            <a:r>
              <a:rPr lang="ru-RU" i="1" dirty="0" smtClean="0"/>
              <a:t>Составив предложение, ученики   отмечают,  </a:t>
            </a:r>
            <a:r>
              <a:rPr lang="ru-RU" i="1" dirty="0" smtClean="0"/>
              <a:t>что прилагательное </a:t>
            </a:r>
            <a:r>
              <a:rPr lang="ru-RU" i="1" dirty="0" smtClean="0"/>
              <a:t>"большой"    является </a:t>
            </a:r>
            <a:r>
              <a:rPr lang="ru-RU" i="1" dirty="0" smtClean="0"/>
              <a:t>определением</a:t>
            </a:r>
            <a:r>
              <a:rPr lang="ru-RU" i="1" dirty="0" smtClean="0"/>
              <a:t>, </a:t>
            </a:r>
            <a:r>
              <a:rPr lang="ru-RU" i="1" dirty="0" smtClean="0"/>
              <a:t>то </a:t>
            </a:r>
            <a:r>
              <a:rPr lang="ru-RU" i="1" dirty="0" smtClean="0"/>
              <a:t>есть </a:t>
            </a:r>
            <a:r>
              <a:rPr lang="ru-RU" i="1" dirty="0" smtClean="0"/>
              <a:t>характеризует </a:t>
            </a:r>
            <a:r>
              <a:rPr lang="ru-RU" i="1" dirty="0" smtClean="0"/>
              <a:t>синтаксическую роль слова.);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845840"/>
          </a:xfrm>
        </p:spPr>
        <p:txBody>
          <a:bodyPr>
            <a:normAutofit fontScale="90000"/>
          </a:bodyPr>
          <a:lstStyle/>
          <a:p>
            <a:r>
              <a:rPr lang="ru-RU" b="1" u="sng" dirty="0" smtClean="0">
                <a:solidFill>
                  <a:srgbClr val="7030A0"/>
                </a:solidFill>
              </a:rPr>
              <a:t>9) </a:t>
            </a:r>
            <a:r>
              <a:rPr lang="ru-RU" b="1" u="sng" dirty="0" smtClean="0">
                <a:solidFill>
                  <a:srgbClr val="7030A0"/>
                </a:solidFill>
              </a:rPr>
              <a:t>неуместное </a:t>
            </a:r>
            <a:r>
              <a:rPr lang="ru-RU" b="1" u="sng" dirty="0" smtClean="0">
                <a:solidFill>
                  <a:srgbClr val="7030A0"/>
                </a:solidFill>
              </a:rPr>
              <a:t>употребление диалектной, жаргонной </a:t>
            </a:r>
            <a:r>
              <a:rPr lang="ru-RU" b="1" u="sng" dirty="0" smtClean="0">
                <a:solidFill>
                  <a:srgbClr val="7030A0"/>
                </a:solidFill>
              </a:rPr>
              <a:t>лексики</a:t>
            </a:r>
            <a:r>
              <a:rPr lang="ru-RU" b="1" u="sng" dirty="0" smtClean="0">
                <a:solidFill>
                  <a:srgbClr val="7030A0"/>
                </a:solidFill>
              </a:rPr>
              <a:t>:</a:t>
            </a:r>
            <a:endParaRPr lang="ru-RU" b="1" u="sng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ru-RU" dirty="0" smtClean="0"/>
              <a:t>1. </a:t>
            </a:r>
            <a:r>
              <a:rPr lang="ru-RU" i="1" dirty="0" smtClean="0"/>
              <a:t>Своевременная и </a:t>
            </a:r>
            <a:r>
              <a:rPr lang="ru-RU" i="1" dirty="0" smtClean="0"/>
              <a:t>качественная </a:t>
            </a:r>
            <a:r>
              <a:rPr lang="ru-RU" i="1" dirty="0" smtClean="0"/>
              <a:t>прополка   </a:t>
            </a:r>
            <a:r>
              <a:rPr lang="ru-RU" i="1" dirty="0" smtClean="0"/>
              <a:t>бураков </a:t>
            </a:r>
            <a:r>
              <a:rPr lang="ru-RU" i="1" dirty="0" smtClean="0"/>
              <a:t>будет </a:t>
            </a:r>
            <a:r>
              <a:rPr lang="ru-RU" i="1" dirty="0" smtClean="0"/>
              <a:t>способствовать  хорошему  урожаю.   </a:t>
            </a:r>
            <a:endParaRPr lang="ru-RU" i="1" dirty="0" smtClean="0"/>
          </a:p>
          <a:p>
            <a:pPr>
              <a:buNone/>
            </a:pPr>
            <a:r>
              <a:rPr lang="ru-RU" dirty="0" smtClean="0"/>
              <a:t>(Русское  </a:t>
            </a:r>
            <a:r>
              <a:rPr lang="ru-RU" dirty="0" smtClean="0"/>
              <a:t>диалектное </a:t>
            </a:r>
            <a:r>
              <a:rPr lang="ru-RU" dirty="0" smtClean="0"/>
              <a:t>слово </a:t>
            </a:r>
            <a:r>
              <a:rPr lang="ru-RU" i="1" dirty="0" smtClean="0"/>
              <a:t>бурак </a:t>
            </a:r>
            <a:r>
              <a:rPr lang="ru-RU" dirty="0" smtClean="0"/>
              <a:t>необходимо </a:t>
            </a:r>
            <a:r>
              <a:rPr lang="ru-RU" dirty="0" smtClean="0"/>
              <a:t>заменить </a:t>
            </a:r>
            <a:r>
              <a:rPr lang="ru-RU" dirty="0" smtClean="0"/>
              <a:t> </a:t>
            </a:r>
            <a:r>
              <a:rPr lang="ru-RU" dirty="0" smtClean="0"/>
              <a:t>литературным </a:t>
            </a:r>
            <a:r>
              <a:rPr lang="ru-RU" dirty="0" smtClean="0"/>
              <a:t> </a:t>
            </a:r>
            <a:r>
              <a:rPr lang="ru-RU" dirty="0" smtClean="0"/>
              <a:t>синонимом   </a:t>
            </a:r>
            <a:r>
              <a:rPr lang="ru-RU" i="1" dirty="0" smtClean="0"/>
              <a:t>свёкла</a:t>
            </a:r>
            <a:r>
              <a:rPr lang="ru-RU" i="1" dirty="0" smtClean="0"/>
              <a:t>.)  </a:t>
            </a:r>
            <a:endParaRPr lang="ru-RU" i="1" dirty="0" smtClean="0"/>
          </a:p>
          <a:p>
            <a:pPr>
              <a:buNone/>
            </a:pPr>
            <a:r>
              <a:rPr lang="ru-RU" i="1" dirty="0" smtClean="0"/>
              <a:t>2.  Расчёт </a:t>
            </a:r>
            <a:r>
              <a:rPr lang="ru-RU" i="1" dirty="0" smtClean="0"/>
              <a:t>за  продукцию может  </a:t>
            </a:r>
            <a:r>
              <a:rPr lang="ru-RU" i="1" dirty="0" smtClean="0"/>
              <a:t>производиться </a:t>
            </a:r>
            <a:r>
              <a:rPr lang="ru-RU" i="1" dirty="0" smtClean="0"/>
              <a:t>как в российских рублях, так и </a:t>
            </a:r>
            <a:r>
              <a:rPr lang="ru-RU" i="1" dirty="0" smtClean="0"/>
              <a:t>в баксах</a:t>
            </a:r>
            <a:r>
              <a:rPr lang="ru-RU" i="1" dirty="0" smtClean="0"/>
              <a:t>. </a:t>
            </a:r>
            <a:endParaRPr lang="ru-RU" i="1" dirty="0" smtClean="0"/>
          </a:p>
          <a:p>
            <a:pPr>
              <a:buNone/>
            </a:pPr>
            <a:r>
              <a:rPr lang="ru-RU" dirty="0" smtClean="0"/>
              <a:t>(</a:t>
            </a:r>
            <a:r>
              <a:rPr lang="ru-RU" dirty="0" smtClean="0"/>
              <a:t>Жаргонное  слово  </a:t>
            </a:r>
            <a:r>
              <a:rPr lang="ru-RU" i="1" dirty="0" smtClean="0"/>
              <a:t>баксы  </a:t>
            </a:r>
            <a:r>
              <a:rPr lang="ru-RU" dirty="0" smtClean="0"/>
              <a:t>необходимо  </a:t>
            </a:r>
            <a:r>
              <a:rPr lang="ru-RU" dirty="0" smtClean="0"/>
              <a:t>заменить  литературным  </a:t>
            </a:r>
            <a:r>
              <a:rPr lang="ru-RU" dirty="0" smtClean="0"/>
              <a:t>синонимом </a:t>
            </a:r>
            <a:r>
              <a:rPr lang="ru-RU" i="1" dirty="0" smtClean="0"/>
              <a:t>доллары</a:t>
            </a:r>
            <a:r>
              <a:rPr lang="ru-RU" i="1" dirty="0" smtClean="0"/>
              <a:t>.);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773832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ru-RU" sz="3200" b="1" u="sng" dirty="0" smtClean="0">
                <a:solidFill>
                  <a:srgbClr val="7030A0"/>
                </a:solidFill>
              </a:rPr>
              <a:t>10)   смешение  лексики   разных   </a:t>
            </a:r>
            <a:r>
              <a:rPr lang="ru-RU" sz="3200" b="1" u="sng" dirty="0" smtClean="0">
                <a:solidFill>
                  <a:srgbClr val="7030A0"/>
                </a:solidFill>
              </a:rPr>
              <a:t>исторических  </a:t>
            </a:r>
            <a:r>
              <a:rPr lang="ru-RU" sz="3200" b="1" u="sng" dirty="0" smtClean="0">
                <a:solidFill>
                  <a:srgbClr val="7030A0"/>
                </a:solidFill>
              </a:rPr>
              <a:t>эпох</a:t>
            </a:r>
            <a:r>
              <a:rPr lang="ru-RU" sz="3200" b="1" u="sng" dirty="0" smtClean="0">
                <a:solidFill>
                  <a:srgbClr val="7030A0"/>
                </a:solidFill>
              </a:rPr>
              <a:t>:</a:t>
            </a:r>
            <a:endParaRPr lang="ru-RU" sz="3200" b="1" u="sng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3672408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buNone/>
            </a:pPr>
            <a:r>
              <a:rPr lang="ru-RU" i="1" dirty="0" smtClean="0"/>
              <a:t>Петр </a:t>
            </a:r>
            <a:r>
              <a:rPr lang="en-US" i="1" dirty="0" smtClean="0"/>
              <a:t>I</a:t>
            </a:r>
            <a:r>
              <a:rPr lang="ru-RU" i="1" dirty="0" smtClean="0"/>
              <a:t> снял  пиджак,  </a:t>
            </a:r>
            <a:r>
              <a:rPr lang="ru-RU" i="1" dirty="0" smtClean="0"/>
              <a:t>засучил </a:t>
            </a:r>
            <a:r>
              <a:rPr lang="ru-RU" i="1" dirty="0" smtClean="0"/>
              <a:t>рукава </a:t>
            </a:r>
            <a:endParaRPr lang="ru-RU" i="1" dirty="0" smtClean="0"/>
          </a:p>
          <a:p>
            <a:pPr>
              <a:buNone/>
            </a:pPr>
            <a:r>
              <a:rPr lang="ru-RU" i="1" dirty="0" smtClean="0"/>
              <a:t>и </a:t>
            </a:r>
            <a:r>
              <a:rPr lang="ru-RU" i="1" dirty="0" smtClean="0"/>
              <a:t>принялся за работу. </a:t>
            </a:r>
            <a:endParaRPr lang="ru-RU" i="1" dirty="0" smtClean="0"/>
          </a:p>
          <a:p>
            <a:pPr>
              <a:buNone/>
            </a:pPr>
            <a:r>
              <a:rPr lang="ru-RU" dirty="0" smtClean="0"/>
              <a:t>(</a:t>
            </a:r>
            <a:r>
              <a:rPr lang="ru-RU" dirty="0" smtClean="0"/>
              <a:t>Слово </a:t>
            </a:r>
            <a:r>
              <a:rPr lang="ru-RU" i="1" dirty="0" smtClean="0"/>
              <a:t>пиджак  </a:t>
            </a:r>
            <a:r>
              <a:rPr lang="ru-RU" dirty="0" smtClean="0"/>
              <a:t>появилось  в  русском  языке  </a:t>
            </a:r>
            <a:r>
              <a:rPr lang="ru-RU" dirty="0" smtClean="0"/>
              <a:t>только </a:t>
            </a:r>
            <a:r>
              <a:rPr lang="ru-RU" dirty="0" smtClean="0"/>
              <a:t>в </a:t>
            </a:r>
            <a:r>
              <a:rPr lang="en-US" dirty="0" smtClean="0"/>
              <a:t>XIX </a:t>
            </a:r>
            <a:r>
              <a:rPr lang="ru-RU" dirty="0" smtClean="0"/>
              <a:t>веке.);</a:t>
            </a:r>
          </a:p>
          <a:p>
            <a:pPr marL="452628" indent="-342900">
              <a:buAutoNum type="arabicParenR"/>
            </a:pPr>
            <a:endParaRPr lang="ru-RU" sz="2000" dirty="0" smtClean="0"/>
          </a:p>
          <a:p>
            <a:pPr marL="452628" indent="-342900">
              <a:buAutoNum type="arabicParenR"/>
            </a:pPr>
            <a:endParaRPr lang="ru-RU" sz="2000" dirty="0" smtClean="0"/>
          </a:p>
          <a:p>
            <a:pPr>
              <a:buNone/>
            </a:pP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917848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ru-RU" sz="2800" b="1" u="sng" dirty="0" smtClean="0">
                <a:solidFill>
                  <a:srgbClr val="0000FF"/>
                </a:solidFill>
              </a:rPr>
              <a:t>11)   употребление  фразеологизмов  </a:t>
            </a:r>
            <a:r>
              <a:rPr lang="ru-RU" sz="2800" b="1" u="sng" dirty="0" smtClean="0">
                <a:solidFill>
                  <a:srgbClr val="0000FF"/>
                </a:solidFill>
              </a:rPr>
              <a:t/>
            </a:r>
            <a:br>
              <a:rPr lang="ru-RU" sz="2800" b="1" u="sng" dirty="0" smtClean="0">
                <a:solidFill>
                  <a:srgbClr val="0000FF"/>
                </a:solidFill>
              </a:rPr>
            </a:br>
            <a:r>
              <a:rPr lang="ru-RU" sz="2800" b="1" u="sng" dirty="0" smtClean="0">
                <a:solidFill>
                  <a:srgbClr val="0000FF"/>
                </a:solidFill>
              </a:rPr>
              <a:t>в  несвойственном </a:t>
            </a:r>
            <a:r>
              <a:rPr lang="ru-RU" sz="2800" b="1" u="sng" dirty="0" smtClean="0">
                <a:solidFill>
                  <a:srgbClr val="0000FF"/>
                </a:solidFill>
              </a:rPr>
              <a:t>им значении</a:t>
            </a:r>
            <a:r>
              <a:rPr lang="ru-RU" sz="2800" b="1" u="sng" dirty="0" smtClean="0">
                <a:solidFill>
                  <a:srgbClr val="0000FF"/>
                </a:solidFill>
              </a:rPr>
              <a:t>:</a:t>
            </a:r>
            <a:endParaRPr lang="ru-RU" sz="2800" b="1" u="sng" dirty="0">
              <a:solidFill>
                <a:srgbClr val="0000FF"/>
              </a:solidFill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7544" y="2420888"/>
            <a:ext cx="8064896" cy="3949899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ru-RU" sz="3200" i="1" dirty="0" smtClean="0"/>
              <a:t>Его </a:t>
            </a:r>
            <a:r>
              <a:rPr lang="ru-RU" sz="3200" i="1" dirty="0" smtClean="0"/>
              <a:t>лицо было бледное,  с  красными аллергическими  </a:t>
            </a:r>
            <a:r>
              <a:rPr lang="ru-RU" sz="3200" i="1" dirty="0" smtClean="0"/>
              <a:t>пятнами   </a:t>
            </a:r>
            <a:r>
              <a:rPr lang="ru-RU" sz="3200" dirty="0" smtClean="0"/>
              <a:t>—   </a:t>
            </a:r>
            <a:r>
              <a:rPr lang="ru-RU" sz="3200" i="1" dirty="0" smtClean="0"/>
              <a:t>одним  словом,  </a:t>
            </a:r>
            <a:r>
              <a:rPr lang="ru-RU" sz="3200" i="1" dirty="0" smtClean="0"/>
              <a:t>кровь  </a:t>
            </a:r>
            <a:r>
              <a:rPr lang="ru-RU" sz="3200" i="1" dirty="0" smtClean="0"/>
              <a:t>с  молоком. </a:t>
            </a:r>
            <a:endParaRPr lang="ru-RU" sz="3200" i="1" dirty="0" smtClean="0"/>
          </a:p>
          <a:p>
            <a:pPr>
              <a:buNone/>
            </a:pPr>
            <a:r>
              <a:rPr lang="ru-RU" sz="3200" dirty="0" smtClean="0"/>
              <a:t>(</a:t>
            </a:r>
            <a:r>
              <a:rPr lang="ru-RU" sz="3200" dirty="0" smtClean="0"/>
              <a:t>Фразеологизм </a:t>
            </a:r>
            <a:r>
              <a:rPr lang="ru-RU" sz="3200" i="1" dirty="0" smtClean="0"/>
              <a:t>кровь с молоком </a:t>
            </a:r>
            <a:r>
              <a:rPr lang="ru-RU" sz="3200" dirty="0" smtClean="0"/>
              <a:t>имеет </a:t>
            </a:r>
            <a:r>
              <a:rPr lang="ru-RU" sz="3200" dirty="0" smtClean="0"/>
              <a:t>значения</a:t>
            </a:r>
            <a:r>
              <a:rPr lang="ru-RU" sz="3200" dirty="0" smtClean="0"/>
              <a:t>:  </a:t>
            </a:r>
            <a:r>
              <a:rPr lang="ru-RU" sz="3200" dirty="0" smtClean="0"/>
              <a:t>1</a:t>
            </a:r>
            <a:r>
              <a:rPr lang="ru-RU" sz="3200" dirty="0" smtClean="0"/>
              <a:t>) здоровый, цветущий, с хорошим цветом  лица  (о  человеке);   2) </a:t>
            </a:r>
            <a:r>
              <a:rPr lang="ru-RU" sz="3200" dirty="0" smtClean="0"/>
              <a:t>свежее</a:t>
            </a:r>
            <a:r>
              <a:rPr lang="ru-RU" sz="3200" dirty="0" smtClean="0"/>
              <a:t>, </a:t>
            </a:r>
            <a:r>
              <a:rPr lang="ru-RU" sz="3200" dirty="0" smtClean="0"/>
              <a:t>румяное </a:t>
            </a:r>
            <a:r>
              <a:rPr lang="ru-RU" sz="3200" dirty="0" smtClean="0"/>
              <a:t>(о лице</a:t>
            </a:r>
            <a:r>
              <a:rPr lang="ru-RU" sz="3200" dirty="0" smtClean="0"/>
              <a:t>);</a:t>
            </a:r>
            <a:endParaRPr lang="ru-RU" sz="3200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340768"/>
            <a:ext cx="8229600" cy="864096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400" dirty="0" smtClean="0"/>
              <a:t> </a:t>
            </a:r>
            <a:r>
              <a:rPr lang="ru-RU" sz="3100" b="1" u="sng" dirty="0" smtClean="0">
                <a:solidFill>
                  <a:srgbClr val="7030A0"/>
                </a:solidFill>
              </a:rPr>
              <a:t>12)   нарушение  устойчивости  </a:t>
            </a:r>
            <a:r>
              <a:rPr lang="ru-RU" sz="3100" b="1" u="sng" dirty="0" smtClean="0">
                <a:solidFill>
                  <a:srgbClr val="7030A0"/>
                </a:solidFill>
              </a:rPr>
              <a:t>фразеологизма</a:t>
            </a:r>
            <a:r>
              <a:rPr lang="ru-RU" sz="3100" b="1" u="sng" dirty="0" smtClean="0">
                <a:solidFill>
                  <a:srgbClr val="7030A0"/>
                </a:solidFill>
              </a:rPr>
              <a:t>: </a:t>
            </a:r>
            <a:r>
              <a:rPr lang="ru-RU" sz="3100" b="1" u="sng" dirty="0" smtClean="0">
                <a:solidFill>
                  <a:srgbClr val="7030A0"/>
                </a:solidFill>
              </a:rPr>
              <a:t/>
            </a:r>
            <a:br>
              <a:rPr lang="ru-RU" sz="3100" b="1" u="sng" dirty="0" smtClean="0">
                <a:solidFill>
                  <a:srgbClr val="7030A0"/>
                </a:solidFill>
              </a:rPr>
            </a:b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7544" y="2852936"/>
            <a:ext cx="7920880" cy="2979776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ru-RU" sz="3200" i="1" dirty="0" smtClean="0"/>
              <a:t>Иванов   </a:t>
            </a:r>
            <a:r>
              <a:rPr lang="ru-RU" sz="3200" i="1" dirty="0" smtClean="0"/>
              <a:t>и  Петров   </a:t>
            </a:r>
            <a:r>
              <a:rPr lang="ru-RU" sz="3200" dirty="0" smtClean="0"/>
              <a:t>—   </a:t>
            </a:r>
            <a:r>
              <a:rPr lang="ru-RU" sz="3200" i="1" dirty="0" smtClean="0"/>
              <a:t>одного  поля птицы. </a:t>
            </a:r>
            <a:endParaRPr lang="ru-RU" sz="3200" i="1" dirty="0" smtClean="0"/>
          </a:p>
          <a:p>
            <a:pPr>
              <a:buNone/>
            </a:pPr>
            <a:r>
              <a:rPr lang="ru-RU" sz="3200" dirty="0" smtClean="0"/>
              <a:t>(</a:t>
            </a:r>
            <a:r>
              <a:rPr lang="ru-RU" sz="3200" b="1" i="1" dirty="0" smtClean="0"/>
              <a:t>Правильно: </a:t>
            </a:r>
            <a:r>
              <a:rPr lang="ru-RU" sz="3200" i="1" dirty="0" smtClean="0"/>
              <a:t>Иванов и Петров </a:t>
            </a:r>
            <a:r>
              <a:rPr lang="ru-RU" sz="3200" i="1" dirty="0" smtClean="0"/>
              <a:t>одного </a:t>
            </a:r>
            <a:r>
              <a:rPr lang="ru-RU" sz="3200" i="1" dirty="0" smtClean="0"/>
              <a:t>поля ягоды.);</a:t>
            </a:r>
            <a:endParaRPr lang="ru-RU" sz="3200" dirty="0" smtClean="0"/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845840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ru-RU" sz="3200" b="1" u="sng" dirty="0" smtClean="0">
                <a:solidFill>
                  <a:srgbClr val="7030A0"/>
                </a:solidFill>
                <a:latin typeface="+mj-lt"/>
              </a:rPr>
              <a:t>13</a:t>
            </a:r>
            <a:r>
              <a:rPr lang="ru-RU" sz="3200" b="1" u="sng" dirty="0" smtClean="0">
                <a:solidFill>
                  <a:srgbClr val="7030A0"/>
                </a:solidFill>
                <a:latin typeface="+mj-lt"/>
              </a:rPr>
              <a:t>)   смешение  синонимичных  </a:t>
            </a:r>
            <a:r>
              <a:rPr lang="ru-RU" sz="3200" b="1" u="sng" dirty="0" smtClean="0">
                <a:solidFill>
                  <a:srgbClr val="7030A0"/>
                </a:solidFill>
                <a:latin typeface="+mj-lt"/>
              </a:rPr>
              <a:t>фразеологизмов</a:t>
            </a:r>
            <a:r>
              <a:rPr lang="ru-RU" sz="3200" b="1" u="sng" dirty="0" smtClean="0">
                <a:solidFill>
                  <a:srgbClr val="7030A0"/>
                </a:solidFill>
                <a:latin typeface="+mj-lt"/>
              </a:rPr>
              <a:t>: </a:t>
            </a:r>
            <a:endParaRPr lang="ru-RU" sz="3200" b="1" u="sng" dirty="0">
              <a:solidFill>
                <a:srgbClr val="7030A0"/>
              </a:solidFill>
              <a:latin typeface="+mj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4225656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ru-RU" i="1" dirty="0" smtClean="0"/>
              <a:t>Нечего  </a:t>
            </a:r>
            <a:r>
              <a:rPr lang="ru-RU" i="1" dirty="0" smtClean="0"/>
              <a:t>всех  стричь  </a:t>
            </a:r>
            <a:r>
              <a:rPr lang="ru-RU" i="1" dirty="0" smtClean="0"/>
              <a:t>на  </a:t>
            </a:r>
            <a:r>
              <a:rPr lang="ru-RU" i="1" dirty="0" smtClean="0"/>
              <a:t>один  </a:t>
            </a:r>
            <a:r>
              <a:rPr lang="ru-RU" i="1" dirty="0" smtClean="0"/>
              <a:t>аршин</a:t>
            </a:r>
            <a:r>
              <a:rPr lang="ru-RU" i="1" dirty="0" smtClean="0"/>
              <a:t>.  </a:t>
            </a:r>
            <a:r>
              <a:rPr lang="ru-RU" dirty="0" smtClean="0"/>
              <a:t>(</a:t>
            </a:r>
            <a:r>
              <a:rPr lang="ru-RU" b="1" i="1" dirty="0" smtClean="0"/>
              <a:t>Правильно:   </a:t>
            </a:r>
            <a:r>
              <a:rPr lang="ru-RU" dirty="0" smtClean="0"/>
              <a:t>1.  </a:t>
            </a:r>
            <a:r>
              <a:rPr lang="ru-RU" i="1" dirty="0" smtClean="0"/>
              <a:t>Нечего  </a:t>
            </a:r>
            <a:r>
              <a:rPr lang="ru-RU" i="1" dirty="0" smtClean="0"/>
              <a:t>всех  стричь под одну </a:t>
            </a:r>
            <a:r>
              <a:rPr lang="ru-RU" i="1" dirty="0" smtClean="0"/>
              <a:t>гребёнку</a:t>
            </a:r>
            <a:r>
              <a:rPr lang="ru-RU" i="1" dirty="0" smtClean="0"/>
              <a:t>. </a:t>
            </a:r>
            <a:r>
              <a:rPr lang="ru-RU" dirty="0" smtClean="0"/>
              <a:t>2. </a:t>
            </a:r>
            <a:r>
              <a:rPr lang="ru-RU" i="1" dirty="0" smtClean="0"/>
              <a:t>Нечего всех на один аршин  мерить.   </a:t>
            </a:r>
            <a:r>
              <a:rPr lang="ru-RU" dirty="0" smtClean="0"/>
              <a:t>Синонимичные   </a:t>
            </a:r>
            <a:r>
              <a:rPr lang="ru-RU" dirty="0" smtClean="0"/>
              <a:t>фразеологизмы</a:t>
            </a:r>
            <a:r>
              <a:rPr lang="ru-RU" dirty="0" smtClean="0"/>
              <a:t>: </a:t>
            </a:r>
            <a:r>
              <a:rPr lang="ru-RU" i="1" dirty="0" smtClean="0"/>
              <a:t>мерить на один аршин  </a:t>
            </a:r>
            <a:r>
              <a:rPr lang="ru-RU" dirty="0" smtClean="0"/>
              <a:t>'подходить всем одинаково, без различий' и </a:t>
            </a:r>
            <a:r>
              <a:rPr lang="ru-RU" i="1" dirty="0" smtClean="0"/>
              <a:t>стричь под одну </a:t>
            </a:r>
            <a:r>
              <a:rPr lang="ru-RU" i="1" dirty="0" smtClean="0"/>
              <a:t>гребёнку </a:t>
            </a:r>
            <a:r>
              <a:rPr lang="ru-RU" dirty="0" smtClean="0"/>
              <a:t>'уравнивать всех в каком-либо отношении, не учитывать различий между кем-либо'.)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24744"/>
            <a:ext cx="8579296" cy="5112568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 fontScale="55000" lnSpcReduction="20000"/>
          </a:bodyPr>
          <a:lstStyle/>
          <a:p>
            <a:pPr algn="ctr">
              <a:buNone/>
            </a:pPr>
            <a:r>
              <a:rPr lang="ru-RU" sz="8400" b="1" dirty="0" smtClean="0">
                <a:solidFill>
                  <a:srgbClr val="7030A0"/>
                </a:solidFill>
                <a:latin typeface="+mj-lt"/>
              </a:rPr>
              <a:t>Следующая тема:</a:t>
            </a:r>
          </a:p>
          <a:p>
            <a:pPr algn="ctr">
              <a:buNone/>
            </a:pPr>
            <a:endParaRPr lang="ru-RU" sz="8400" b="1" dirty="0" smtClean="0">
              <a:solidFill>
                <a:srgbClr val="0070C0"/>
              </a:solidFill>
              <a:latin typeface="+mj-lt"/>
            </a:endParaRPr>
          </a:p>
          <a:p>
            <a:pPr algn="ctr">
              <a:buNone/>
            </a:pPr>
            <a:r>
              <a:rPr lang="ru-RU" sz="8400" b="1" dirty="0" smtClean="0">
                <a:solidFill>
                  <a:srgbClr val="003760"/>
                </a:solidFill>
                <a:latin typeface="+mj-lt"/>
              </a:rPr>
              <a:t>«Культура речи»:</a:t>
            </a:r>
          </a:p>
          <a:p>
            <a:pPr algn="ctr">
              <a:buNone/>
            </a:pPr>
            <a:endParaRPr lang="ru-RU" sz="4400" b="1" dirty="0" smtClean="0">
              <a:solidFill>
                <a:srgbClr val="003760"/>
              </a:solidFill>
            </a:endParaRPr>
          </a:p>
          <a:p>
            <a:pPr algn="ctr">
              <a:buNone/>
            </a:pPr>
            <a:r>
              <a:rPr lang="ru-RU" sz="4400" b="1" cap="all" dirty="0" smtClean="0">
                <a:solidFill>
                  <a:srgbClr val="003760"/>
                </a:solidFill>
              </a:rPr>
              <a:t>ГРАММАТИЧЕСКИЕ </a:t>
            </a:r>
            <a:r>
              <a:rPr lang="ru-RU" sz="4400" b="1" cap="all" dirty="0" smtClean="0">
                <a:solidFill>
                  <a:srgbClr val="003760"/>
                </a:solidFill>
              </a:rPr>
              <a:t>ОШИБКИ, </a:t>
            </a:r>
            <a:endParaRPr lang="ru-RU" sz="4400" b="1" cap="all" dirty="0" smtClean="0">
              <a:solidFill>
                <a:srgbClr val="003760"/>
              </a:solidFill>
            </a:endParaRPr>
          </a:p>
          <a:p>
            <a:pPr algn="ctr">
              <a:buNone/>
            </a:pPr>
            <a:r>
              <a:rPr lang="ru-RU" sz="4400" b="1" cap="all" dirty="0" smtClean="0">
                <a:solidFill>
                  <a:srgbClr val="003760"/>
                </a:solidFill>
              </a:rPr>
              <a:t>ОБУСЛОВЛЕННЫЕ </a:t>
            </a:r>
            <a:r>
              <a:rPr lang="ru-RU" sz="4400" b="1" cap="all" dirty="0" smtClean="0">
                <a:solidFill>
                  <a:srgbClr val="003760"/>
                </a:solidFill>
              </a:rPr>
              <a:t>НАРУШЕНИЕМ</a:t>
            </a:r>
          </a:p>
          <a:p>
            <a:pPr algn="ctr">
              <a:buNone/>
            </a:pPr>
            <a:r>
              <a:rPr lang="ru-RU" sz="4400" b="1" cap="all" dirty="0" smtClean="0">
                <a:solidFill>
                  <a:srgbClr val="003760"/>
                </a:solidFill>
              </a:rPr>
              <a:t>НОРМ УПОТРЕБЛЕНИЯ </a:t>
            </a:r>
            <a:endParaRPr lang="ru-RU" sz="4400" b="1" cap="all" dirty="0" smtClean="0">
              <a:solidFill>
                <a:srgbClr val="003760"/>
              </a:solidFill>
            </a:endParaRPr>
          </a:p>
          <a:p>
            <a:pPr algn="ctr">
              <a:buNone/>
            </a:pPr>
            <a:r>
              <a:rPr lang="ru-RU" sz="4400" b="1" cap="all" dirty="0" smtClean="0">
                <a:solidFill>
                  <a:srgbClr val="003760"/>
                </a:solidFill>
              </a:rPr>
              <a:t>Именных частей речи </a:t>
            </a:r>
          </a:p>
          <a:p>
            <a:pPr algn="ctr">
              <a:buNone/>
            </a:pPr>
            <a:endParaRPr lang="ru-RU" sz="4400" b="1" cap="all" dirty="0" smtClean="0">
              <a:solidFill>
                <a:srgbClr val="003760"/>
              </a:solidFill>
            </a:endParaRPr>
          </a:p>
          <a:p>
            <a:pPr algn="ctr">
              <a:buNone/>
            </a:pPr>
            <a:r>
              <a:rPr lang="ru-RU" sz="4400" b="1" cap="all" dirty="0" smtClean="0">
                <a:solidFill>
                  <a:srgbClr val="003760"/>
                </a:solidFill>
              </a:rPr>
              <a:t>(СУЩЕСТВИТЕЛЬНЫХ</a:t>
            </a:r>
            <a:r>
              <a:rPr lang="ru-RU" sz="4400" b="1" cap="all" dirty="0" smtClean="0">
                <a:solidFill>
                  <a:srgbClr val="003760"/>
                </a:solidFill>
              </a:rPr>
              <a:t>, ПРИЛАГАТЕЛЬНЫХ, </a:t>
            </a:r>
            <a:r>
              <a:rPr lang="ru-RU" sz="4400" b="1" cap="all" dirty="0" smtClean="0">
                <a:solidFill>
                  <a:srgbClr val="003760"/>
                </a:solidFill>
              </a:rPr>
              <a:t>ЧИСЛИТЕЛЬНЫХ, местоимений)</a:t>
            </a:r>
            <a:endParaRPr lang="ru-RU" sz="4400" b="1" cap="all" dirty="0" smtClean="0">
              <a:solidFill>
                <a:srgbClr val="003760"/>
              </a:solidFill>
            </a:endParaRPr>
          </a:p>
          <a:p>
            <a:pPr algn="ctr">
              <a:buNone/>
            </a:pPr>
            <a:endParaRPr lang="ru-RU" sz="44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2339752" y="3284984"/>
            <a:ext cx="6804248" cy="2952328"/>
          </a:xfrm>
          <a:gradFill flip="none" rotWithShape="1">
            <a:gsLst>
              <a:gs pos="0">
                <a:schemeClr val="accent5">
                  <a:tint val="50000"/>
                  <a:satMod val="300000"/>
                </a:schemeClr>
              </a:gs>
              <a:gs pos="35000">
                <a:schemeClr val="accent5">
                  <a:tint val="37000"/>
                  <a:satMod val="300000"/>
                </a:schemeClr>
              </a:gs>
              <a:gs pos="100000">
                <a:schemeClr val="accent5">
                  <a:tint val="15000"/>
                  <a:satMod val="350000"/>
                </a:schemeClr>
              </a:gs>
            </a:gsLst>
            <a:lin ang="2700000" scaled="1"/>
            <a:tileRect/>
          </a:gradFill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>
              <a:lnSpc>
                <a:spcPct val="80000"/>
              </a:lnSpc>
              <a:defRPr/>
            </a:pP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4000" dirty="0" smtClean="0"/>
              <a:t>Раздел </a:t>
            </a:r>
            <a:r>
              <a:rPr lang="ru-RU" sz="4000" dirty="0" smtClean="0"/>
              <a:t>«</a:t>
            </a:r>
            <a:r>
              <a:rPr lang="ru-RU" sz="4000" b="1" cap="all" dirty="0" smtClean="0"/>
              <a:t>культура речи</a:t>
            </a:r>
            <a:r>
              <a:rPr lang="ru-RU" sz="4000" dirty="0" smtClean="0"/>
              <a:t>» </a:t>
            </a: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>Для слушателей факультета </a:t>
            </a:r>
            <a:br>
              <a:rPr lang="ru-RU" sz="2700" dirty="0" smtClean="0"/>
            </a:br>
            <a:r>
              <a:rPr lang="ru-RU" sz="2700" dirty="0" smtClean="0"/>
              <a:t>довузовской подготовки и профориентации, подготовительных курсов, абитуриентов</a:t>
            </a:r>
            <a:br>
              <a:rPr lang="ru-RU" sz="2700" dirty="0" smtClean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>
                <a:solidFill>
                  <a:srgbClr val="002060"/>
                </a:solidFill>
              </a:rPr>
              <a:t>Т.В. Авдонина </a:t>
            </a:r>
            <a:br>
              <a:rPr lang="ru-RU" sz="2700" dirty="0" smtClean="0">
                <a:solidFill>
                  <a:srgbClr val="002060"/>
                </a:solidFill>
              </a:rPr>
            </a:br>
            <a:r>
              <a:rPr lang="ru-RU" sz="2700" dirty="0" smtClean="0">
                <a:solidFill>
                  <a:srgbClr val="002060"/>
                </a:solidFill>
              </a:rPr>
              <a:t/>
            </a:r>
            <a:br>
              <a:rPr lang="ru-RU" sz="2700" dirty="0" smtClean="0">
                <a:solidFill>
                  <a:srgbClr val="002060"/>
                </a:solidFill>
              </a:rPr>
            </a:br>
            <a:r>
              <a:rPr lang="ru-RU" sz="2700" dirty="0" smtClean="0">
                <a:solidFill>
                  <a:srgbClr val="002060"/>
                </a:solidFill>
              </a:rPr>
              <a:t>кафедра довузовской подготовки </a:t>
            </a:r>
            <a:br>
              <a:rPr lang="ru-RU" sz="2700" dirty="0" smtClean="0">
                <a:solidFill>
                  <a:srgbClr val="002060"/>
                </a:solidFill>
              </a:rPr>
            </a:br>
            <a:r>
              <a:rPr lang="ru-RU" sz="2700" dirty="0" smtClean="0">
                <a:solidFill>
                  <a:srgbClr val="002060"/>
                </a:solidFill>
              </a:rPr>
              <a:t>и профориентации </a:t>
            </a:r>
            <a:br>
              <a:rPr lang="ru-RU" sz="2700" dirty="0" smtClean="0">
                <a:solidFill>
                  <a:srgbClr val="002060"/>
                </a:solidFill>
              </a:rPr>
            </a:br>
            <a:r>
              <a:rPr lang="ru-RU" sz="2700" dirty="0" smtClean="0">
                <a:solidFill>
                  <a:srgbClr val="002060"/>
                </a:solidFill>
              </a:rPr>
              <a:t>УО «ГГУ имени Франциска Скорины»</a:t>
            </a:r>
            <a:br>
              <a:rPr lang="ru-RU" sz="2700" dirty="0" smtClean="0">
                <a:solidFill>
                  <a:srgbClr val="002060"/>
                </a:solidFill>
              </a:rPr>
            </a:br>
            <a:r>
              <a:rPr lang="ru-RU" sz="2700" dirty="0" smtClean="0">
                <a:solidFill>
                  <a:srgbClr val="002060"/>
                </a:solidFill>
              </a:rPr>
              <a:t/>
            </a:r>
            <a:br>
              <a:rPr lang="ru-RU" sz="2700" dirty="0" smtClean="0">
                <a:solidFill>
                  <a:srgbClr val="002060"/>
                </a:solidFill>
              </a:rPr>
            </a:br>
            <a:r>
              <a:rPr lang="ru-RU" sz="2000" dirty="0" smtClean="0">
                <a:solidFill>
                  <a:srgbClr val="002060"/>
                </a:solidFill>
              </a:rPr>
              <a:t>Гомель, 201</a:t>
            </a:r>
            <a:r>
              <a:rPr lang="en-US" sz="2000" dirty="0" smtClean="0">
                <a:solidFill>
                  <a:srgbClr val="002060"/>
                </a:solidFill>
              </a:rPr>
              <a:t>4</a:t>
            </a:r>
            <a:r>
              <a:rPr lang="ru-RU" sz="2700" dirty="0" smtClean="0">
                <a:solidFill>
                  <a:srgbClr val="002060"/>
                </a:solidFill>
              </a:rPr>
              <a:t/>
            </a:r>
            <a:br>
              <a:rPr lang="ru-RU" sz="2700" dirty="0" smtClean="0">
                <a:solidFill>
                  <a:srgbClr val="002060"/>
                </a:solidFill>
              </a:rPr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2232248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ru-RU" sz="3600" b="1" dirty="0" smtClean="0"/>
              <a:t> </a:t>
            </a:r>
            <a:r>
              <a:rPr lang="ru-RU" sz="3600" b="1" dirty="0" smtClean="0">
                <a:latin typeface="+mj-lt"/>
              </a:rPr>
              <a:t>ОШИБКИ, ОБУСЛОВЛЕННЫЕ НАРУШЕНИЕМ ЛЕКСИЧЕСКИХ </a:t>
            </a:r>
            <a:br>
              <a:rPr lang="ru-RU" sz="3600" b="1" dirty="0" smtClean="0">
                <a:latin typeface="+mj-lt"/>
              </a:rPr>
            </a:br>
            <a:r>
              <a:rPr lang="ru-RU" sz="3600" b="1" dirty="0" smtClean="0">
                <a:latin typeface="+mj-lt"/>
              </a:rPr>
              <a:t>И ФРАЗЕОЛОГИЧЕСКИХ НОРМ</a:t>
            </a:r>
            <a:endParaRPr lang="ru-RU" sz="3600" dirty="0">
              <a:latin typeface="+mj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429000"/>
            <a:ext cx="8229600" cy="331236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ru-RU" cap="all" dirty="0" smtClean="0"/>
              <a:t> </a:t>
            </a:r>
            <a:r>
              <a:rPr lang="ru-RU" sz="3200" b="1" dirty="0" smtClean="0">
                <a:latin typeface="+mj-lt"/>
              </a:rPr>
              <a:t>В результате нарушения лексических и фразеологических норм возникают различные речевые ошибки. Наиболее частыми из них являются:</a:t>
            </a:r>
          </a:p>
          <a:p>
            <a:pPr>
              <a:buNone/>
            </a:pPr>
            <a:endParaRPr lang="ru-RU" sz="2000" b="1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936104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sz="3100" dirty="0" smtClean="0">
                <a:solidFill>
                  <a:srgbClr val="0000FF"/>
                </a:solidFill>
                <a:latin typeface="+mj-lt"/>
              </a:rPr>
              <a:t>1)  </a:t>
            </a:r>
            <a:r>
              <a:rPr lang="ru-RU" sz="3100" b="1" u="sng" dirty="0" smtClean="0">
                <a:solidFill>
                  <a:srgbClr val="0000FF"/>
                </a:solidFill>
                <a:latin typeface="+mj-lt"/>
              </a:rPr>
              <a:t>употребление слова в несвойственном ему  значении:   </a:t>
            </a:r>
            <a:r>
              <a:rPr lang="ru-RU" sz="2400" b="1" u="sng" dirty="0" smtClean="0">
                <a:solidFill>
                  <a:srgbClr val="7030A0"/>
                </a:solidFill>
              </a:rPr>
              <a:t/>
            </a:r>
            <a:br>
              <a:rPr lang="ru-RU" sz="2400" b="1" u="sng" dirty="0" smtClean="0">
                <a:solidFill>
                  <a:srgbClr val="7030A0"/>
                </a:solidFill>
              </a:rPr>
            </a:b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824536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ru-RU" cap="all" dirty="0" smtClean="0"/>
              <a:t> </a:t>
            </a:r>
            <a:r>
              <a:rPr lang="ru-RU" sz="2000" dirty="0" smtClean="0"/>
              <a:t>1.   </a:t>
            </a:r>
            <a:r>
              <a:rPr lang="ru-RU" sz="2000" i="1" dirty="0" smtClean="0"/>
              <a:t>Всю  четвёртую  </a:t>
            </a:r>
            <a:r>
              <a:rPr lang="ru-RU" sz="2000" i="1" dirty="0" smtClean="0"/>
              <a:t>декаду апреля </a:t>
            </a:r>
            <a:r>
              <a:rPr lang="ru-RU" sz="2000" i="1" dirty="0" smtClean="0"/>
              <a:t>было холодно</a:t>
            </a:r>
            <a:r>
              <a:rPr lang="ru-RU" sz="2000" i="1" dirty="0" smtClean="0"/>
              <a:t>.   </a:t>
            </a:r>
            <a:endParaRPr lang="ru-RU" sz="2000" i="1" dirty="0" smtClean="0"/>
          </a:p>
          <a:p>
            <a:pPr>
              <a:buNone/>
            </a:pPr>
            <a:r>
              <a:rPr lang="ru-RU" sz="2000" b="1" dirty="0" smtClean="0"/>
              <a:t>(</a:t>
            </a:r>
            <a:r>
              <a:rPr lang="ru-RU" sz="2000" b="1" i="1" dirty="0" smtClean="0"/>
              <a:t>Правильно:   </a:t>
            </a:r>
            <a:r>
              <a:rPr lang="ru-RU" sz="2000" i="1" dirty="0" smtClean="0"/>
              <a:t>Всю последнюю   декаду   апреля  было  холодно. </a:t>
            </a:r>
            <a:r>
              <a:rPr lang="ru-RU" sz="2000" dirty="0" smtClean="0"/>
              <a:t>Слово  </a:t>
            </a:r>
            <a:r>
              <a:rPr lang="ru-RU" sz="2000" i="1" dirty="0" smtClean="0"/>
              <a:t>декада  </a:t>
            </a:r>
            <a:r>
              <a:rPr lang="ru-RU" sz="2000" dirty="0" smtClean="0"/>
              <a:t>имеет </a:t>
            </a:r>
            <a:r>
              <a:rPr lang="ru-RU" sz="2000" dirty="0" smtClean="0"/>
              <a:t> </a:t>
            </a:r>
            <a:r>
              <a:rPr lang="ru-RU" sz="2000" dirty="0" smtClean="0"/>
              <a:t>значение </a:t>
            </a:r>
            <a:r>
              <a:rPr lang="ru-RU" sz="2000" dirty="0" smtClean="0"/>
              <a:t> </a:t>
            </a:r>
            <a:r>
              <a:rPr lang="ru-RU" sz="2000" dirty="0" smtClean="0"/>
              <a:t>'десять дней'.)   </a:t>
            </a:r>
            <a:endParaRPr lang="ru-RU" sz="2000" dirty="0" smtClean="0"/>
          </a:p>
          <a:p>
            <a:pPr>
              <a:buNone/>
            </a:pPr>
            <a:r>
              <a:rPr lang="ru-RU" sz="2000" dirty="0" smtClean="0"/>
              <a:t>2.   </a:t>
            </a:r>
            <a:r>
              <a:rPr lang="ru-RU" sz="2000" i="1" dirty="0" smtClean="0"/>
              <a:t>Через  </a:t>
            </a:r>
            <a:r>
              <a:rPr lang="ru-RU" sz="2000" i="1" dirty="0" smtClean="0"/>
              <a:t>день  состоится  </a:t>
            </a:r>
            <a:r>
              <a:rPr lang="ru-RU" sz="2000" i="1" dirty="0" smtClean="0"/>
              <a:t>торжественная </a:t>
            </a:r>
            <a:r>
              <a:rPr lang="ru-RU" sz="2000" i="1" dirty="0" smtClean="0"/>
              <a:t>церемония вступления нового президента страны в должность, этот импичмент </a:t>
            </a:r>
            <a:r>
              <a:rPr lang="ru-RU" sz="2000" i="1" dirty="0" smtClean="0"/>
              <a:t>будут транслировать  </a:t>
            </a:r>
            <a:r>
              <a:rPr lang="ru-RU" sz="2000" i="1" dirty="0" smtClean="0"/>
              <a:t>в  </a:t>
            </a:r>
            <a:r>
              <a:rPr lang="ru-RU" sz="2000" i="1" dirty="0" smtClean="0"/>
              <a:t>прямом </a:t>
            </a:r>
            <a:r>
              <a:rPr lang="ru-RU" sz="2000" i="1" dirty="0" smtClean="0"/>
              <a:t>эфире. </a:t>
            </a:r>
            <a:endParaRPr lang="ru-RU" sz="2000" i="1" dirty="0" smtClean="0"/>
          </a:p>
          <a:p>
            <a:pPr>
              <a:buNone/>
            </a:pPr>
            <a:r>
              <a:rPr lang="ru-RU" sz="2000" dirty="0" smtClean="0"/>
              <a:t>(</a:t>
            </a:r>
            <a:r>
              <a:rPr lang="ru-RU" sz="2000" b="1" i="1" dirty="0" smtClean="0"/>
              <a:t>Правильно:</a:t>
            </a:r>
            <a:r>
              <a:rPr lang="ru-RU" sz="2000" dirty="0" smtClean="0"/>
              <a:t>  </a:t>
            </a:r>
            <a:r>
              <a:rPr lang="ru-RU" sz="2000" i="1" dirty="0" smtClean="0"/>
              <a:t>Через день </a:t>
            </a:r>
            <a:r>
              <a:rPr lang="ru-RU" sz="2000" i="1" dirty="0" smtClean="0"/>
              <a:t>состоится  </a:t>
            </a:r>
            <a:r>
              <a:rPr lang="ru-RU" sz="2000" i="1" dirty="0" smtClean="0"/>
              <a:t>торжественная  церемония  </a:t>
            </a:r>
            <a:r>
              <a:rPr lang="ru-RU" sz="2000" i="1" dirty="0" smtClean="0"/>
              <a:t>вступления  </a:t>
            </a:r>
            <a:r>
              <a:rPr lang="ru-RU" sz="2000" i="1" dirty="0" smtClean="0"/>
              <a:t>нового </a:t>
            </a:r>
            <a:r>
              <a:rPr lang="ru-RU" sz="2000" i="1" dirty="0" smtClean="0"/>
              <a:t>президента   </a:t>
            </a:r>
            <a:r>
              <a:rPr lang="ru-RU" sz="2000" i="1" dirty="0" smtClean="0"/>
              <a:t>страны   в   </a:t>
            </a:r>
            <a:r>
              <a:rPr lang="ru-RU" sz="2000" i="1" dirty="0" smtClean="0"/>
              <a:t>должность</a:t>
            </a:r>
            <a:r>
              <a:rPr lang="ru-RU" sz="2000" i="1" dirty="0" smtClean="0"/>
              <a:t>,   эту  инаугурацию  будут   </a:t>
            </a:r>
            <a:r>
              <a:rPr lang="ru-RU" sz="2000" i="1" dirty="0" smtClean="0"/>
              <a:t>транслировать </a:t>
            </a:r>
            <a:r>
              <a:rPr lang="ru-RU" sz="2000" i="1" dirty="0" smtClean="0"/>
              <a:t>в прямом эфире. </a:t>
            </a:r>
            <a:r>
              <a:rPr lang="ru-RU" sz="2000" dirty="0" smtClean="0"/>
              <a:t>Торжественная </a:t>
            </a:r>
            <a:r>
              <a:rPr lang="ru-RU" sz="2000" dirty="0" smtClean="0"/>
              <a:t>церемония   </a:t>
            </a:r>
            <a:r>
              <a:rPr lang="ru-RU" sz="2000" dirty="0" smtClean="0"/>
              <a:t>вступления   нового   президента страны  в  должность  называется  </a:t>
            </a:r>
            <a:r>
              <a:rPr lang="ru-RU" sz="2000" i="1" dirty="0" smtClean="0"/>
              <a:t>инаугурацией</a:t>
            </a:r>
            <a:r>
              <a:rPr lang="ru-RU" sz="2000" i="1" dirty="0" smtClean="0"/>
              <a:t>;   </a:t>
            </a:r>
            <a:r>
              <a:rPr lang="ru-RU" sz="2000" dirty="0" smtClean="0"/>
              <a:t>слово   </a:t>
            </a:r>
            <a:r>
              <a:rPr lang="ru-RU" sz="2000" i="1" dirty="0" smtClean="0"/>
              <a:t>импичмент  </a:t>
            </a:r>
            <a:r>
              <a:rPr lang="ru-RU" sz="2000" dirty="0" smtClean="0"/>
              <a:t>имеет   </a:t>
            </a:r>
            <a:r>
              <a:rPr lang="ru-RU" sz="2000" dirty="0" smtClean="0"/>
              <a:t>значение 'процедура привлечения к  ответственности высших должностных лиц государства'.);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700808"/>
            <a:ext cx="8291264" cy="487372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b="1" dirty="0" smtClean="0">
                <a:solidFill>
                  <a:srgbClr val="7030A0"/>
                </a:solidFill>
              </a:rPr>
              <a:t>  </a:t>
            </a:r>
          </a:p>
          <a:p>
            <a:pPr>
              <a:buNone/>
            </a:pPr>
            <a:r>
              <a:rPr lang="ru-RU" dirty="0" smtClean="0"/>
              <a:t>1.   У </a:t>
            </a:r>
            <a:r>
              <a:rPr lang="ru-RU" i="1" dirty="0" smtClean="0"/>
              <a:t>Ирины  карие  волосы  и  </a:t>
            </a:r>
            <a:r>
              <a:rPr lang="ru-RU" i="1" dirty="0" smtClean="0"/>
              <a:t>зелёные  </a:t>
            </a:r>
            <a:r>
              <a:rPr lang="ru-RU" i="1" dirty="0" smtClean="0"/>
              <a:t>глаза.  </a:t>
            </a:r>
            <a:r>
              <a:rPr lang="ru-RU" b="1" dirty="0" smtClean="0"/>
              <a:t>(</a:t>
            </a:r>
            <a:r>
              <a:rPr lang="ru-RU" b="1" i="1" dirty="0" smtClean="0"/>
              <a:t>Правильно:</a:t>
            </a:r>
            <a:r>
              <a:rPr lang="ru-RU" b="1" dirty="0" smtClean="0"/>
              <a:t>   </a:t>
            </a:r>
            <a:r>
              <a:rPr lang="ru-RU" i="1" dirty="0" smtClean="0"/>
              <a:t>У Ирины  </a:t>
            </a:r>
            <a:r>
              <a:rPr lang="ru-RU" i="1" dirty="0" smtClean="0"/>
              <a:t>каштановые  </a:t>
            </a:r>
            <a:r>
              <a:rPr lang="ru-RU" i="1" dirty="0" smtClean="0"/>
              <a:t>волосы   и  </a:t>
            </a:r>
            <a:r>
              <a:rPr lang="ru-RU" i="1" dirty="0" smtClean="0"/>
              <a:t>зелёные  </a:t>
            </a:r>
            <a:r>
              <a:rPr lang="ru-RU" i="1" dirty="0" smtClean="0"/>
              <a:t>глаза.  </a:t>
            </a:r>
            <a:r>
              <a:rPr lang="ru-RU" dirty="0" smtClean="0"/>
              <a:t>Прилагательное </a:t>
            </a:r>
            <a:r>
              <a:rPr lang="ru-RU" i="1" dirty="0" smtClean="0"/>
              <a:t>карий </a:t>
            </a:r>
            <a:r>
              <a:rPr lang="ru-RU" dirty="0" smtClean="0"/>
              <a:t>имеет значение </a:t>
            </a:r>
            <a:r>
              <a:rPr lang="en-US" dirty="0" smtClean="0"/>
              <a:t>‘</a:t>
            </a:r>
            <a:r>
              <a:rPr lang="ru-RU" dirty="0" smtClean="0"/>
              <a:t>тёмно-коричневый</a:t>
            </a:r>
            <a:r>
              <a:rPr lang="en-US" dirty="0" smtClean="0"/>
              <a:t>’</a:t>
            </a:r>
            <a:r>
              <a:rPr lang="ru-RU" dirty="0" smtClean="0"/>
              <a:t>,   </a:t>
            </a:r>
            <a:r>
              <a:rPr lang="ru-RU" dirty="0" smtClean="0"/>
              <a:t>но </a:t>
            </a:r>
            <a:r>
              <a:rPr lang="ru-RU" dirty="0" smtClean="0"/>
              <a:t>при описании внешности </a:t>
            </a:r>
            <a:r>
              <a:rPr lang="ru-RU" dirty="0" smtClean="0"/>
              <a:t>человека сочетается только со словом </a:t>
            </a:r>
            <a:r>
              <a:rPr lang="ru-RU" i="1" dirty="0" smtClean="0"/>
              <a:t>глаза</a:t>
            </a:r>
            <a:r>
              <a:rPr lang="ru-RU" i="1" dirty="0" smtClean="0"/>
              <a:t>.) </a:t>
            </a:r>
            <a:endParaRPr lang="ru-RU" i="1" dirty="0" smtClean="0"/>
          </a:p>
          <a:p>
            <a:pPr>
              <a:buNone/>
            </a:pPr>
            <a:r>
              <a:rPr lang="ru-RU" dirty="0" smtClean="0"/>
              <a:t>2</a:t>
            </a:r>
            <a:r>
              <a:rPr lang="ru-RU" dirty="0" smtClean="0"/>
              <a:t>. </a:t>
            </a:r>
            <a:r>
              <a:rPr lang="ru-RU" i="1" dirty="0" smtClean="0"/>
              <a:t>Мы успешно осуществили эту </a:t>
            </a:r>
            <a:r>
              <a:rPr lang="ru-RU" i="1" dirty="0" smtClean="0"/>
              <a:t>проблему</a:t>
            </a:r>
            <a:r>
              <a:rPr lang="ru-RU" i="1" dirty="0" smtClean="0"/>
              <a:t>.   </a:t>
            </a:r>
            <a:r>
              <a:rPr lang="ru-RU" b="1" dirty="0" smtClean="0"/>
              <a:t>(</a:t>
            </a:r>
            <a:r>
              <a:rPr lang="ru-RU" b="1" i="1" dirty="0" smtClean="0"/>
              <a:t>Правильно:</a:t>
            </a:r>
            <a:r>
              <a:rPr lang="ru-RU" b="1" dirty="0" smtClean="0"/>
              <a:t>   </a:t>
            </a:r>
            <a:r>
              <a:rPr lang="ru-RU" i="1" dirty="0" smtClean="0"/>
              <a:t>Мы  успешно решили эту проблему. </a:t>
            </a:r>
            <a:r>
              <a:rPr lang="ru-RU" dirty="0" smtClean="0"/>
              <a:t>Глагол </a:t>
            </a:r>
            <a:r>
              <a:rPr lang="ru-RU" i="1" dirty="0" smtClean="0"/>
              <a:t>осуществить </a:t>
            </a:r>
            <a:r>
              <a:rPr lang="ru-RU" dirty="0" smtClean="0"/>
              <a:t>не </a:t>
            </a:r>
            <a:r>
              <a:rPr lang="ru-RU" dirty="0" smtClean="0"/>
              <a:t>сочетается </a:t>
            </a:r>
            <a:r>
              <a:rPr lang="ru-RU" dirty="0" smtClean="0"/>
              <a:t>со словом </a:t>
            </a:r>
            <a:r>
              <a:rPr lang="ru-RU" i="1" dirty="0" smtClean="0"/>
              <a:t>проблема.);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8" name="Заголовок 4"/>
          <p:cNvSpPr txBox="1">
            <a:spLocks/>
          </p:cNvSpPr>
          <p:nvPr/>
        </p:nvSpPr>
        <p:spPr>
          <a:xfrm>
            <a:off x="467544" y="836712"/>
            <a:ext cx="8229600" cy="108012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3200" b="1" i="0" u="none" strike="noStrike" kern="1200" cap="none" spc="0" normalizeH="0" baseline="0" noProof="0" dirty="0" smtClean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2) </a:t>
            </a:r>
            <a:r>
              <a:rPr kumimoji="0" lang="ru-RU" sz="3200" b="1" i="0" u="sng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нарушение  лексической сочетаемости слов</a:t>
            </a: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: </a:t>
            </a: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endParaRPr kumimoji="0" lang="ru-RU" sz="3200" b="1" i="0" u="sng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23528" y="908720"/>
            <a:ext cx="8355715" cy="5544616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AutoNum type="arabicParenR" startAt="3"/>
            </a:pPr>
            <a:r>
              <a:rPr lang="ru-RU" sz="3000" b="1" u="sng" dirty="0" smtClean="0">
                <a:solidFill>
                  <a:srgbClr val="7030A0"/>
                </a:solidFill>
                <a:latin typeface="+mj-lt"/>
              </a:rPr>
              <a:t>употребление </a:t>
            </a:r>
            <a:r>
              <a:rPr lang="ru-RU" sz="3000" b="1" u="sng" dirty="0" smtClean="0">
                <a:solidFill>
                  <a:srgbClr val="7030A0"/>
                </a:solidFill>
                <a:latin typeface="+mj-lt"/>
              </a:rPr>
              <a:t>многозначных слов </a:t>
            </a:r>
            <a:r>
              <a:rPr lang="ru-RU" sz="3000" b="1" u="sng" dirty="0" smtClean="0">
                <a:solidFill>
                  <a:srgbClr val="7030A0"/>
                </a:solidFill>
                <a:latin typeface="+mj-lt"/>
              </a:rPr>
              <a:t>или </a:t>
            </a:r>
            <a:r>
              <a:rPr lang="ru-RU" sz="3000" b="1" u="sng" dirty="0" smtClean="0">
                <a:solidFill>
                  <a:srgbClr val="7030A0"/>
                </a:solidFill>
                <a:latin typeface="+mj-lt"/>
              </a:rPr>
              <a:t>омонимов  (</a:t>
            </a:r>
            <a:r>
              <a:rPr lang="ru-RU" sz="3000" b="1" u="sng" dirty="0" err="1" smtClean="0">
                <a:solidFill>
                  <a:srgbClr val="7030A0"/>
                </a:solidFill>
                <a:latin typeface="+mj-lt"/>
              </a:rPr>
              <a:t>омоформ</a:t>
            </a:r>
            <a:r>
              <a:rPr lang="ru-RU" sz="3000" b="1" u="sng" dirty="0" smtClean="0">
                <a:solidFill>
                  <a:srgbClr val="7030A0"/>
                </a:solidFill>
                <a:latin typeface="+mj-lt"/>
              </a:rPr>
              <a:t>,   омофонов),   </a:t>
            </a:r>
            <a:r>
              <a:rPr lang="ru-RU" sz="3000" b="1" u="sng" dirty="0" smtClean="0">
                <a:solidFill>
                  <a:srgbClr val="7030A0"/>
                </a:solidFill>
                <a:latin typeface="+mj-lt"/>
              </a:rPr>
              <a:t>приводящее   </a:t>
            </a:r>
            <a:r>
              <a:rPr lang="ru-RU" sz="3000" b="1" u="sng" dirty="0" smtClean="0">
                <a:solidFill>
                  <a:srgbClr val="7030A0"/>
                </a:solidFill>
                <a:latin typeface="+mj-lt"/>
              </a:rPr>
              <a:t>к   двусмысленности   высказывания: </a:t>
            </a:r>
            <a:endParaRPr lang="ru-RU" sz="3000" b="1" u="sng" dirty="0" smtClean="0">
              <a:solidFill>
                <a:srgbClr val="7030A0"/>
              </a:solidFill>
              <a:latin typeface="+mj-lt"/>
            </a:endParaRPr>
          </a:p>
          <a:p>
            <a:pPr marL="514350" indent="-514350">
              <a:buAutoNum type="arabicParenR" startAt="3"/>
            </a:pPr>
            <a:endParaRPr lang="ru-RU" sz="2800" b="1" u="sng" dirty="0" smtClean="0">
              <a:solidFill>
                <a:srgbClr val="7030A0"/>
              </a:solidFill>
            </a:endParaRPr>
          </a:p>
          <a:p>
            <a:r>
              <a:rPr lang="ru-RU" sz="2800" dirty="0" smtClean="0"/>
              <a:t>1.   </a:t>
            </a:r>
            <a:r>
              <a:rPr lang="ru-RU" sz="2800" i="1" dirty="0" smtClean="0"/>
              <a:t>Я  </a:t>
            </a:r>
            <a:r>
              <a:rPr lang="ru-RU" sz="2800" i="1" dirty="0" smtClean="0"/>
              <a:t>прослушал  совет  мамы.  </a:t>
            </a:r>
            <a:endParaRPr lang="ru-RU" sz="2800" i="1" dirty="0" smtClean="0"/>
          </a:p>
          <a:p>
            <a:r>
              <a:rPr lang="ru-RU" sz="2800" dirty="0" smtClean="0"/>
              <a:t>(Двусмысленность</a:t>
            </a:r>
            <a:r>
              <a:rPr lang="ru-RU" sz="2800" dirty="0" smtClean="0"/>
              <a:t>:  то  ли  выслушал,  то  ли  слушал плохо  и не воспринял.  </a:t>
            </a:r>
            <a:r>
              <a:rPr lang="ru-RU" sz="2800" b="1" i="1" dirty="0" smtClean="0"/>
              <a:t>Правильно:</a:t>
            </a:r>
            <a:r>
              <a:rPr lang="ru-RU" sz="2800" dirty="0" smtClean="0"/>
              <a:t>  </a:t>
            </a:r>
            <a:r>
              <a:rPr lang="ru-RU" sz="2800" i="1" dirty="0" smtClean="0"/>
              <a:t>Я </a:t>
            </a:r>
            <a:r>
              <a:rPr lang="ru-RU" sz="2800" i="1" dirty="0" smtClean="0"/>
              <a:t>выслушал </a:t>
            </a:r>
            <a:r>
              <a:rPr lang="ru-RU" sz="2800" i="1" dirty="0" smtClean="0"/>
              <a:t>совет мамы.) </a:t>
            </a:r>
            <a:endParaRPr lang="ru-RU" sz="2800" i="1" dirty="0" smtClean="0"/>
          </a:p>
          <a:p>
            <a:r>
              <a:rPr lang="ru-RU" sz="2800" i="1" dirty="0" smtClean="0"/>
              <a:t>2</a:t>
            </a:r>
            <a:r>
              <a:rPr lang="ru-RU" sz="2800" i="1" dirty="0" smtClean="0"/>
              <a:t>. На олимпиаде по русскому языку </a:t>
            </a:r>
            <a:r>
              <a:rPr lang="ru-RU" sz="2800" i="1" dirty="0" smtClean="0"/>
              <a:t>я </a:t>
            </a:r>
            <a:r>
              <a:rPr lang="ru-RU" sz="2800" i="1" dirty="0" smtClean="0"/>
              <a:t>потерял  очки  из-за  </a:t>
            </a:r>
            <a:r>
              <a:rPr lang="ru-RU" sz="2800" i="1" dirty="0" smtClean="0"/>
              <a:t>невнимательности</a:t>
            </a:r>
            <a:r>
              <a:rPr lang="ru-RU" sz="2800" i="1" dirty="0" smtClean="0"/>
              <a:t>. </a:t>
            </a:r>
            <a:endParaRPr lang="ru-RU" sz="2800" i="1" dirty="0" smtClean="0"/>
          </a:p>
          <a:p>
            <a:r>
              <a:rPr lang="ru-RU" sz="2800" dirty="0" smtClean="0"/>
              <a:t>(</a:t>
            </a:r>
            <a:r>
              <a:rPr lang="ru-RU" sz="2800" dirty="0" smtClean="0"/>
              <a:t>Двусмысленность: </a:t>
            </a:r>
            <a:r>
              <a:rPr lang="ru-RU" sz="2800" i="1" dirty="0" smtClean="0"/>
              <a:t>очки </a:t>
            </a:r>
            <a:r>
              <a:rPr lang="ru-RU" sz="2800" dirty="0" smtClean="0"/>
              <a:t>— баллы  или  оптический  прибор?   </a:t>
            </a:r>
            <a:r>
              <a:rPr lang="ru-RU" sz="2800" b="1" i="1" dirty="0" smtClean="0"/>
              <a:t>Правильно</a:t>
            </a:r>
            <a:r>
              <a:rPr lang="ru-RU" sz="2800" b="1" i="1" dirty="0" smtClean="0"/>
              <a:t>:  </a:t>
            </a:r>
            <a:r>
              <a:rPr lang="ru-RU" sz="2800" i="1" dirty="0" smtClean="0"/>
              <a:t>На  олимпиаде  </a:t>
            </a:r>
            <a:r>
              <a:rPr lang="ru-RU" sz="2800" i="1" dirty="0" smtClean="0"/>
              <a:t>по </a:t>
            </a:r>
            <a:r>
              <a:rPr lang="ru-RU" sz="2800" i="1" dirty="0" smtClean="0"/>
              <a:t>русскому  языку  я потерял баллы из-за невнимательности.);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720080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3200" b="1" u="sng" dirty="0" smtClean="0">
                <a:solidFill>
                  <a:srgbClr val="7030A0"/>
                </a:solidFill>
                <a:latin typeface="+mj-lt"/>
              </a:rPr>
              <a:t>4)   смешение   паронимов: </a:t>
            </a:r>
            <a:endParaRPr lang="ru-RU" sz="3200" b="1" u="sng" dirty="0">
              <a:solidFill>
                <a:srgbClr val="7030A0"/>
              </a:solidFill>
              <a:latin typeface="+mj-lt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729712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/>
              <a:t>1.   </a:t>
            </a:r>
            <a:r>
              <a:rPr lang="ru-RU" i="1" dirty="0" smtClean="0"/>
              <a:t>В  ёлочном </a:t>
            </a:r>
            <a:r>
              <a:rPr lang="ru-RU" i="1" dirty="0" smtClean="0"/>
              <a:t>лесу </a:t>
            </a:r>
            <a:r>
              <a:rPr lang="ru-RU" i="1" dirty="0" smtClean="0"/>
              <a:t>зелёнки </a:t>
            </a:r>
            <a:r>
              <a:rPr lang="ru-RU" i="1" dirty="0" smtClean="0"/>
              <a:t>обычно не растут. </a:t>
            </a:r>
            <a:r>
              <a:rPr lang="ru-RU" dirty="0" smtClean="0"/>
              <a:t>(</a:t>
            </a:r>
            <a:r>
              <a:rPr lang="ru-RU" b="1" i="1" dirty="0" smtClean="0"/>
              <a:t>Правильно</a:t>
            </a:r>
            <a:r>
              <a:rPr lang="ru-RU" b="1" i="1" dirty="0" smtClean="0"/>
              <a:t>:  </a:t>
            </a:r>
            <a:r>
              <a:rPr lang="ru-RU" i="1" dirty="0" smtClean="0"/>
              <a:t>В еловом лесу </a:t>
            </a:r>
            <a:r>
              <a:rPr lang="ru-RU" i="1" dirty="0" smtClean="0"/>
              <a:t>зелёнки </a:t>
            </a:r>
            <a:r>
              <a:rPr lang="ru-RU" i="1" dirty="0" smtClean="0"/>
              <a:t>обычно не </a:t>
            </a:r>
            <a:r>
              <a:rPr lang="ru-RU" i="1" dirty="0" smtClean="0"/>
              <a:t>растут</a:t>
            </a:r>
            <a:r>
              <a:rPr lang="ru-RU" i="1" dirty="0" smtClean="0"/>
              <a:t>. </a:t>
            </a:r>
            <a:r>
              <a:rPr lang="ru-RU" i="1" dirty="0" smtClean="0"/>
              <a:t>Ёлочный </a:t>
            </a:r>
            <a:r>
              <a:rPr lang="ru-RU" i="1" dirty="0" smtClean="0"/>
              <a:t>–</a:t>
            </a:r>
            <a:r>
              <a:rPr lang="ru-RU" dirty="0" smtClean="0"/>
              <a:t> относящийся к </a:t>
            </a:r>
            <a:r>
              <a:rPr lang="ru-RU" dirty="0" smtClean="0"/>
              <a:t>ёлке</a:t>
            </a:r>
            <a:r>
              <a:rPr lang="ru-RU" dirty="0" smtClean="0"/>
              <a:t>, срубленной   и  украшенной </a:t>
            </a:r>
            <a:r>
              <a:rPr lang="ru-RU" dirty="0" smtClean="0"/>
              <a:t>к празднику</a:t>
            </a:r>
            <a:r>
              <a:rPr lang="ru-RU" dirty="0" smtClean="0"/>
              <a:t>: </a:t>
            </a:r>
            <a:r>
              <a:rPr lang="ru-RU" i="1" dirty="0" smtClean="0"/>
              <a:t>ёлочные  </a:t>
            </a:r>
            <a:r>
              <a:rPr lang="ru-RU" i="1" dirty="0" smtClean="0"/>
              <a:t>игрушки,  </a:t>
            </a:r>
            <a:r>
              <a:rPr lang="ru-RU" i="1" dirty="0" smtClean="0"/>
              <a:t>ёлочные  </a:t>
            </a:r>
            <a:r>
              <a:rPr lang="ru-RU" i="1" dirty="0" smtClean="0"/>
              <a:t>гирлянды. </a:t>
            </a:r>
            <a:r>
              <a:rPr lang="ru-RU" i="1" dirty="0" smtClean="0"/>
              <a:t>Еловый </a:t>
            </a:r>
            <a:r>
              <a:rPr lang="ru-RU" i="1" dirty="0" smtClean="0"/>
              <a:t>–</a:t>
            </a:r>
            <a:r>
              <a:rPr lang="ru-RU" dirty="0" smtClean="0"/>
              <a:t> 1) относящийся к ели,  состоящий из елей: </a:t>
            </a:r>
            <a:r>
              <a:rPr lang="ru-RU" i="1" dirty="0" smtClean="0"/>
              <a:t>еловая ветка, еловый </a:t>
            </a:r>
            <a:r>
              <a:rPr lang="ru-RU" i="1" dirty="0" smtClean="0"/>
              <a:t>лес, </a:t>
            </a:r>
            <a:r>
              <a:rPr lang="ru-RU" dirty="0" smtClean="0"/>
              <a:t>2) </a:t>
            </a:r>
            <a:r>
              <a:rPr lang="ru-RU" dirty="0" smtClean="0"/>
              <a:t>сделанный из ели</a:t>
            </a:r>
            <a:r>
              <a:rPr lang="ru-RU" dirty="0" smtClean="0"/>
              <a:t>: </a:t>
            </a:r>
            <a:r>
              <a:rPr lang="ru-RU" i="1" dirty="0" smtClean="0"/>
              <a:t>еловый  </a:t>
            </a:r>
            <a:r>
              <a:rPr lang="ru-RU" i="1" dirty="0" smtClean="0"/>
              <a:t>стол.)  </a:t>
            </a:r>
            <a:endParaRPr lang="ru-RU" i="1" dirty="0" smtClean="0"/>
          </a:p>
          <a:p>
            <a:pPr>
              <a:buNone/>
            </a:pPr>
            <a:r>
              <a:rPr lang="ru-RU" i="1" dirty="0" smtClean="0"/>
              <a:t>2</a:t>
            </a:r>
            <a:r>
              <a:rPr lang="ru-RU" i="1" dirty="0" smtClean="0"/>
              <a:t>.  Я </a:t>
            </a:r>
            <a:r>
              <a:rPr lang="ru-RU" i="1" dirty="0" smtClean="0"/>
              <a:t>внимательно </a:t>
            </a:r>
            <a:r>
              <a:rPr lang="ru-RU" i="1" dirty="0" smtClean="0"/>
              <a:t>ознакомился с жилым кодексом. </a:t>
            </a:r>
            <a:r>
              <a:rPr lang="ru-RU" dirty="0" smtClean="0"/>
              <a:t>(</a:t>
            </a:r>
            <a:r>
              <a:rPr lang="ru-RU" b="1" i="1" dirty="0" smtClean="0"/>
              <a:t>Правильно: </a:t>
            </a:r>
            <a:r>
              <a:rPr lang="ru-RU" i="1" dirty="0" smtClean="0"/>
              <a:t>Я внимательно  ознакомился с жилищным  кодексом. Жилой –</a:t>
            </a:r>
            <a:r>
              <a:rPr lang="ru-RU" dirty="0" smtClean="0"/>
              <a:t> </a:t>
            </a:r>
            <a:r>
              <a:rPr lang="ru-RU" dirty="0" smtClean="0"/>
              <a:t>предназначенный</a:t>
            </a:r>
            <a:r>
              <a:rPr lang="ru-RU" dirty="0" smtClean="0"/>
              <a:t>,   приспособленный </a:t>
            </a:r>
            <a:r>
              <a:rPr lang="ru-RU" dirty="0" smtClean="0"/>
              <a:t>для жилья</a:t>
            </a:r>
            <a:r>
              <a:rPr lang="ru-RU" dirty="0" smtClean="0"/>
              <a:t>; обитаемый, такой, в котором живут люди: </a:t>
            </a:r>
            <a:r>
              <a:rPr lang="ru-RU" i="1" dirty="0" smtClean="0"/>
              <a:t>жилая площадь, жилой дом. Жилищный </a:t>
            </a:r>
            <a:r>
              <a:rPr lang="ru-RU" dirty="0" smtClean="0"/>
              <a:t>— относящийся к строительству, </a:t>
            </a:r>
            <a:r>
              <a:rPr lang="ru-RU" dirty="0" smtClean="0"/>
              <a:t>благоустройству</a:t>
            </a:r>
            <a:r>
              <a:rPr lang="ru-RU" dirty="0" smtClean="0"/>
              <a:t>,  эксплуатации жилья:  </a:t>
            </a:r>
            <a:r>
              <a:rPr lang="ru-RU" i="1" dirty="0" smtClean="0"/>
              <a:t>жилищный </a:t>
            </a:r>
            <a:r>
              <a:rPr lang="ru-RU" i="1" dirty="0" smtClean="0"/>
              <a:t>кодекс</a:t>
            </a:r>
            <a:r>
              <a:rPr lang="ru-RU" i="1" dirty="0" smtClean="0"/>
              <a:t>, жилищные условия</a:t>
            </a:r>
            <a:r>
              <a:rPr lang="ru-RU" i="1" dirty="0" smtClean="0"/>
              <a:t>.)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908720"/>
            <a:ext cx="8229600" cy="792088"/>
          </a:xfrm>
        </p:spPr>
        <p:txBody>
          <a:bodyPr>
            <a:noAutofit/>
          </a:bodyPr>
          <a:lstStyle/>
          <a:p>
            <a:r>
              <a:rPr lang="ru-RU" sz="3200" b="1" u="sng" dirty="0" smtClean="0">
                <a:solidFill>
                  <a:srgbClr val="7030A0"/>
                </a:solidFill>
              </a:rPr>
              <a:t>5) </a:t>
            </a:r>
            <a:r>
              <a:rPr lang="ru-RU" sz="3200" b="1" u="sng" dirty="0" smtClean="0">
                <a:solidFill>
                  <a:srgbClr val="7030A0"/>
                </a:solidFill>
              </a:rPr>
              <a:t>неудачный </a:t>
            </a:r>
            <a:r>
              <a:rPr lang="ru-RU" sz="3200" b="1" u="sng" dirty="0" smtClean="0">
                <a:solidFill>
                  <a:srgbClr val="7030A0"/>
                </a:solidFill>
              </a:rPr>
              <a:t>выбор </a:t>
            </a:r>
            <a:r>
              <a:rPr lang="ru-RU" sz="3200" b="1" u="sng" dirty="0" smtClean="0">
                <a:solidFill>
                  <a:srgbClr val="7030A0"/>
                </a:solidFill>
              </a:rPr>
              <a:t/>
            </a:r>
            <a:br>
              <a:rPr lang="ru-RU" sz="3200" b="1" u="sng" dirty="0" smtClean="0">
                <a:solidFill>
                  <a:srgbClr val="7030A0"/>
                </a:solidFill>
              </a:rPr>
            </a:br>
            <a:r>
              <a:rPr lang="ru-RU" sz="3200" b="1" u="sng" dirty="0" smtClean="0">
                <a:solidFill>
                  <a:srgbClr val="7030A0"/>
                </a:solidFill>
              </a:rPr>
              <a:t>одного </a:t>
            </a:r>
            <a:r>
              <a:rPr lang="ru-RU" sz="3200" b="1" u="sng" dirty="0" smtClean="0">
                <a:solidFill>
                  <a:srgbClr val="7030A0"/>
                </a:solidFill>
              </a:rPr>
              <a:t>из </a:t>
            </a:r>
            <a:r>
              <a:rPr lang="ru-RU" sz="3200" b="1" u="sng" dirty="0" smtClean="0">
                <a:solidFill>
                  <a:srgbClr val="7030A0"/>
                </a:solidFill>
              </a:rPr>
              <a:t>синонимов</a:t>
            </a:r>
            <a:r>
              <a:rPr lang="ru-RU" sz="3200" b="1" u="sng" dirty="0" smtClean="0">
                <a:solidFill>
                  <a:srgbClr val="7030A0"/>
                </a:solidFill>
              </a:rPr>
              <a:t>:</a:t>
            </a:r>
            <a:endParaRPr lang="ru-RU" sz="3200" b="1" u="sng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585696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1. </a:t>
            </a:r>
            <a:r>
              <a:rPr lang="ru-RU" i="1" dirty="0" smtClean="0"/>
              <a:t>В </a:t>
            </a:r>
            <a:r>
              <a:rPr lang="ru-RU" i="1" dirty="0" smtClean="0"/>
              <a:t>этом тексте употреблено очень много    заграничных    слов.    </a:t>
            </a:r>
            <a:endParaRPr lang="ru-RU" i="1" dirty="0" smtClean="0"/>
          </a:p>
          <a:p>
            <a:pPr>
              <a:buNone/>
            </a:pPr>
            <a:r>
              <a:rPr lang="ru-RU" dirty="0" smtClean="0"/>
              <a:t>(</a:t>
            </a:r>
            <a:r>
              <a:rPr lang="ru-RU" b="1" i="1" dirty="0" smtClean="0"/>
              <a:t>Правильно:</a:t>
            </a:r>
            <a:r>
              <a:rPr lang="ru-RU" dirty="0" smtClean="0"/>
              <a:t> </a:t>
            </a:r>
            <a:r>
              <a:rPr lang="ru-RU" i="1" dirty="0" smtClean="0"/>
              <a:t>В </a:t>
            </a:r>
            <a:r>
              <a:rPr lang="ru-RU" dirty="0" smtClean="0"/>
              <a:t> </a:t>
            </a:r>
            <a:r>
              <a:rPr lang="ru-RU" i="1" dirty="0" smtClean="0"/>
              <a:t>этом  тексте  употреблено  очень  много иноязычных </a:t>
            </a:r>
            <a:r>
              <a:rPr lang="ru-RU" i="1" dirty="0" smtClean="0"/>
              <a:t>/</a:t>
            </a:r>
            <a:r>
              <a:rPr lang="ru-RU" dirty="0" smtClean="0"/>
              <a:t> </a:t>
            </a:r>
            <a:r>
              <a:rPr lang="ru-RU" i="1" dirty="0" smtClean="0"/>
              <a:t>заимствованных </a:t>
            </a:r>
            <a:r>
              <a:rPr lang="ru-RU" i="1" dirty="0" smtClean="0"/>
              <a:t>слов.) </a:t>
            </a:r>
            <a:endParaRPr lang="ru-RU" i="1" dirty="0" smtClean="0"/>
          </a:p>
          <a:p>
            <a:pPr>
              <a:buNone/>
            </a:pPr>
            <a:r>
              <a:rPr lang="ru-RU" i="1" dirty="0" smtClean="0"/>
              <a:t>2.  Адвокат  </a:t>
            </a:r>
            <a:r>
              <a:rPr lang="ru-RU" i="1" dirty="0" smtClean="0"/>
              <a:t>добивался,   чтобы   его   </a:t>
            </a:r>
            <a:r>
              <a:rPr lang="ru-RU" i="1" dirty="0" smtClean="0"/>
              <a:t>подзащитного  </a:t>
            </a:r>
            <a:r>
              <a:rPr lang="ru-RU" i="1" dirty="0" smtClean="0"/>
              <a:t>обелили.   </a:t>
            </a:r>
            <a:endParaRPr lang="ru-RU" i="1" dirty="0" smtClean="0"/>
          </a:p>
          <a:p>
            <a:pPr>
              <a:buNone/>
            </a:pPr>
            <a:r>
              <a:rPr lang="ru-RU" dirty="0" smtClean="0"/>
              <a:t>(</a:t>
            </a:r>
            <a:r>
              <a:rPr lang="ru-RU" b="1" i="1" dirty="0" smtClean="0"/>
              <a:t>Правильно:</a:t>
            </a:r>
            <a:r>
              <a:rPr lang="ru-RU" dirty="0" smtClean="0"/>
              <a:t>  </a:t>
            </a:r>
            <a:r>
              <a:rPr lang="ru-RU" i="1" dirty="0" smtClean="0"/>
              <a:t>Адвокат добивался, чтобы его подзащитного </a:t>
            </a:r>
            <a:r>
              <a:rPr lang="ru-RU" i="1" dirty="0" smtClean="0"/>
              <a:t>оправдали</a:t>
            </a:r>
            <a:r>
              <a:rPr lang="ru-RU" i="1" dirty="0" smtClean="0"/>
              <a:t>. </a:t>
            </a:r>
            <a:r>
              <a:rPr lang="ru-RU" dirty="0" smtClean="0"/>
              <a:t>Глаголы </a:t>
            </a:r>
            <a:r>
              <a:rPr lang="ru-RU" i="1" dirty="0" smtClean="0"/>
              <a:t>обелить </a:t>
            </a:r>
            <a:r>
              <a:rPr lang="ru-RU" dirty="0" smtClean="0"/>
              <a:t>и </a:t>
            </a:r>
            <a:r>
              <a:rPr lang="ru-RU" i="1" dirty="0" smtClean="0"/>
              <a:t>оправдать </a:t>
            </a:r>
            <a:r>
              <a:rPr lang="ru-RU" dirty="0" smtClean="0"/>
              <a:t>являются синонимами</a:t>
            </a:r>
            <a:r>
              <a:rPr lang="ru-RU" dirty="0" smtClean="0"/>
              <a:t>, </a:t>
            </a:r>
            <a:r>
              <a:rPr lang="ru-RU" dirty="0" smtClean="0"/>
              <a:t>однако   </a:t>
            </a:r>
            <a:r>
              <a:rPr lang="ru-RU" dirty="0" smtClean="0"/>
              <a:t>слово </a:t>
            </a:r>
            <a:r>
              <a:rPr lang="ru-RU" i="1" dirty="0" smtClean="0"/>
              <a:t>обелить </a:t>
            </a:r>
            <a:r>
              <a:rPr lang="ru-RU" dirty="0" smtClean="0"/>
              <a:t>имеет разговорную окраску.);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864096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sz="3200" b="1" u="sng" dirty="0" smtClean="0">
                <a:solidFill>
                  <a:srgbClr val="7030A0"/>
                </a:solidFill>
                <a:latin typeface="+mj-lt"/>
              </a:rPr>
              <a:t>6)   употребление  лишнего  слова  (</a:t>
            </a:r>
            <a:r>
              <a:rPr lang="ru-RU" sz="3200" b="1" u="sng" dirty="0" smtClean="0">
                <a:solidFill>
                  <a:srgbClr val="7030A0"/>
                </a:solidFill>
                <a:latin typeface="+mj-lt"/>
              </a:rPr>
              <a:t>избыточность  </a:t>
            </a:r>
            <a:r>
              <a:rPr lang="ru-RU" sz="3200" b="1" u="sng" dirty="0" smtClean="0">
                <a:solidFill>
                  <a:srgbClr val="7030A0"/>
                </a:solidFill>
                <a:latin typeface="+mj-lt"/>
              </a:rPr>
              <a:t>высказывания):</a:t>
            </a:r>
            <a:endParaRPr lang="ru-RU" sz="3100" b="1" u="sng" dirty="0">
              <a:solidFill>
                <a:srgbClr val="7030A0"/>
              </a:solidFill>
              <a:latin typeface="+mj-lt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585696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1.  </a:t>
            </a:r>
            <a:r>
              <a:rPr lang="ru-RU" i="1" dirty="0" smtClean="0"/>
              <a:t>Моя </a:t>
            </a:r>
            <a:r>
              <a:rPr lang="ru-RU" i="1" dirty="0" smtClean="0"/>
              <a:t>бабушка любит </a:t>
            </a:r>
            <a:r>
              <a:rPr lang="ru-RU" i="1" dirty="0" smtClean="0"/>
              <a:t>народный фольклор</a:t>
            </a:r>
            <a:r>
              <a:rPr lang="ru-RU" i="1" dirty="0" smtClean="0"/>
              <a:t>.   </a:t>
            </a:r>
            <a:endParaRPr lang="ru-RU" i="1" dirty="0" smtClean="0"/>
          </a:p>
          <a:p>
            <a:pPr>
              <a:buNone/>
            </a:pPr>
            <a:r>
              <a:rPr lang="ru-RU" dirty="0" smtClean="0"/>
              <a:t>(</a:t>
            </a:r>
            <a:r>
              <a:rPr lang="ru-RU" b="1" i="1" dirty="0" smtClean="0"/>
              <a:t>Правильно: </a:t>
            </a:r>
            <a:r>
              <a:rPr lang="ru-RU" i="1" dirty="0" smtClean="0"/>
              <a:t>Моя бабушка любит фольклор.  </a:t>
            </a:r>
            <a:r>
              <a:rPr lang="ru-RU" dirty="0" smtClean="0"/>
              <a:t>Существительное  </a:t>
            </a:r>
            <a:r>
              <a:rPr lang="ru-RU" i="1" dirty="0" smtClean="0"/>
              <a:t>фольклор  </a:t>
            </a:r>
            <a:r>
              <a:rPr lang="ru-RU" dirty="0" smtClean="0"/>
              <a:t>имеет   значение  </a:t>
            </a:r>
            <a:r>
              <a:rPr lang="ru-RU" dirty="0" smtClean="0"/>
              <a:t>'народное  </a:t>
            </a:r>
            <a:r>
              <a:rPr lang="ru-RU" dirty="0" smtClean="0"/>
              <a:t>творчество',   поэтому  в  сочетании  </a:t>
            </a:r>
            <a:r>
              <a:rPr lang="ru-RU" i="1" dirty="0" smtClean="0"/>
              <a:t>народный </a:t>
            </a:r>
            <a:r>
              <a:rPr lang="ru-RU" i="1" dirty="0" smtClean="0"/>
              <a:t>фольклор </a:t>
            </a:r>
            <a:r>
              <a:rPr lang="ru-RU" dirty="0" smtClean="0"/>
              <a:t>слово </a:t>
            </a:r>
            <a:r>
              <a:rPr lang="ru-RU" i="1" dirty="0" smtClean="0"/>
              <a:t>народный </a:t>
            </a:r>
            <a:r>
              <a:rPr lang="ru-RU" dirty="0" smtClean="0"/>
              <a:t>является лишним.)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2</a:t>
            </a:r>
            <a:r>
              <a:rPr lang="ru-RU" dirty="0" smtClean="0"/>
              <a:t>. </a:t>
            </a:r>
            <a:r>
              <a:rPr lang="ru-RU" i="1" dirty="0" smtClean="0"/>
              <a:t>Я подпрыгнул вверх и сорвал вишню.   </a:t>
            </a:r>
            <a:endParaRPr lang="ru-RU" i="1" dirty="0" smtClean="0"/>
          </a:p>
          <a:p>
            <a:pPr>
              <a:buNone/>
            </a:pPr>
            <a:r>
              <a:rPr lang="ru-RU" dirty="0" smtClean="0"/>
              <a:t>(</a:t>
            </a:r>
            <a:r>
              <a:rPr lang="ru-RU" b="1" i="1" dirty="0" smtClean="0"/>
              <a:t>Правильно:   </a:t>
            </a:r>
            <a:r>
              <a:rPr lang="ru-RU" i="1" dirty="0" smtClean="0"/>
              <a:t>Я  подпрыгнул  и  </a:t>
            </a:r>
            <a:r>
              <a:rPr lang="ru-RU" i="1" dirty="0" smtClean="0"/>
              <a:t>сорвал </a:t>
            </a:r>
            <a:r>
              <a:rPr lang="ru-RU" i="1" dirty="0" smtClean="0"/>
              <a:t>вишню. Подпрыгнуть </a:t>
            </a:r>
            <a:r>
              <a:rPr lang="ru-RU" dirty="0" smtClean="0"/>
              <a:t>— сделать </a:t>
            </a:r>
            <a:r>
              <a:rPr lang="ru-RU" dirty="0" smtClean="0"/>
              <a:t>прыжок </a:t>
            </a:r>
            <a:r>
              <a:rPr lang="ru-RU" dirty="0" smtClean="0"/>
              <a:t>вверх.);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1" u="sng" dirty="0" smtClean="0">
                <a:solidFill>
                  <a:srgbClr val="7030A0"/>
                </a:solidFill>
              </a:rPr>
              <a:t>7)   пропуск  необходимого  слова,  </a:t>
            </a:r>
            <a:r>
              <a:rPr lang="ru-RU" sz="2800" b="1" u="sng" dirty="0" smtClean="0">
                <a:solidFill>
                  <a:srgbClr val="7030A0"/>
                </a:solidFill>
              </a:rPr>
              <a:t>приводящий  </a:t>
            </a:r>
            <a:r>
              <a:rPr lang="ru-RU" sz="2800" b="1" u="sng" dirty="0" smtClean="0">
                <a:solidFill>
                  <a:srgbClr val="7030A0"/>
                </a:solidFill>
              </a:rPr>
              <a:t>к  искажению  мысли  </a:t>
            </a:r>
            <a:r>
              <a:rPr lang="ru-RU" sz="2800" b="1" u="sng" dirty="0" smtClean="0">
                <a:solidFill>
                  <a:srgbClr val="7030A0"/>
                </a:solidFill>
              </a:rPr>
              <a:t>или  </a:t>
            </a:r>
            <a:r>
              <a:rPr lang="ru-RU" sz="2800" b="1" u="sng" dirty="0" smtClean="0">
                <a:solidFill>
                  <a:srgbClr val="7030A0"/>
                </a:solidFill>
              </a:rPr>
              <a:t>подмене понятий </a:t>
            </a:r>
            <a:r>
              <a:rPr lang="ru-RU" sz="2800" b="1" u="sng" dirty="0" smtClean="0">
                <a:solidFill>
                  <a:srgbClr val="7030A0"/>
                </a:solidFill>
              </a:rPr>
              <a:t>(</a:t>
            </a:r>
            <a:r>
              <a:rPr lang="ru-RU" sz="2800" b="1" u="sng" dirty="0" smtClean="0">
                <a:solidFill>
                  <a:srgbClr val="7030A0"/>
                </a:solidFill>
              </a:rPr>
              <a:t>речевая недостаточность):</a:t>
            </a:r>
            <a:endParaRPr lang="ru-RU" sz="2800" b="1" u="sng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564904"/>
            <a:ext cx="8229600" cy="400963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i="1" dirty="0" smtClean="0"/>
              <a:t>1.</a:t>
            </a:r>
            <a:r>
              <a:rPr lang="ru-RU" dirty="0" smtClean="0"/>
              <a:t> </a:t>
            </a:r>
            <a:r>
              <a:rPr lang="ru-RU" i="1" dirty="0" smtClean="0"/>
              <a:t>В </a:t>
            </a:r>
            <a:r>
              <a:rPr lang="ru-RU" i="1" dirty="0" smtClean="0"/>
              <a:t>читальный зал в одежде не входить! </a:t>
            </a:r>
            <a:r>
              <a:rPr lang="ru-RU" dirty="0" smtClean="0"/>
              <a:t>(</a:t>
            </a:r>
            <a:r>
              <a:rPr lang="ru-RU" b="1" i="1" dirty="0" smtClean="0"/>
              <a:t>Правильно</a:t>
            </a:r>
            <a:r>
              <a:rPr lang="ru-RU" b="1" i="1" dirty="0" smtClean="0"/>
              <a:t>:</a:t>
            </a:r>
            <a:r>
              <a:rPr lang="ru-RU" dirty="0" smtClean="0"/>
              <a:t> В </a:t>
            </a:r>
            <a:r>
              <a:rPr lang="ru-RU" i="1" dirty="0" smtClean="0"/>
              <a:t>читальный зал в верхней </a:t>
            </a:r>
            <a:r>
              <a:rPr lang="ru-RU" i="1" dirty="0" smtClean="0"/>
              <a:t>одежде </a:t>
            </a:r>
            <a:r>
              <a:rPr lang="ru-RU" i="1" dirty="0" smtClean="0"/>
              <a:t>не входить!) </a:t>
            </a:r>
            <a:endParaRPr lang="ru-RU" i="1" dirty="0" smtClean="0"/>
          </a:p>
          <a:p>
            <a:pPr>
              <a:buNone/>
            </a:pPr>
            <a:r>
              <a:rPr lang="ru-RU" i="1" dirty="0" smtClean="0"/>
              <a:t>2</a:t>
            </a:r>
            <a:r>
              <a:rPr lang="ru-RU" i="1" dirty="0" smtClean="0"/>
              <a:t>. На выставке </a:t>
            </a:r>
            <a:r>
              <a:rPr lang="ru-RU" i="1" dirty="0" smtClean="0"/>
              <a:t>экспонировались </a:t>
            </a:r>
            <a:r>
              <a:rPr lang="ru-RU" i="1" dirty="0" smtClean="0"/>
              <a:t>художники из Беларуси, России, Украины. </a:t>
            </a:r>
            <a:endParaRPr lang="ru-RU" i="1" dirty="0" smtClean="0"/>
          </a:p>
          <a:p>
            <a:pPr>
              <a:buNone/>
            </a:pPr>
            <a:r>
              <a:rPr lang="ru-RU" dirty="0" smtClean="0"/>
              <a:t>(</a:t>
            </a:r>
            <a:r>
              <a:rPr lang="ru-RU" b="1" i="1" dirty="0" smtClean="0"/>
              <a:t>Правильно:</a:t>
            </a:r>
            <a:r>
              <a:rPr lang="ru-RU" dirty="0" smtClean="0"/>
              <a:t> </a:t>
            </a:r>
            <a:r>
              <a:rPr lang="ru-RU" i="1" dirty="0" smtClean="0"/>
              <a:t>На выставке </a:t>
            </a:r>
            <a:r>
              <a:rPr lang="ru-RU" i="1" dirty="0" smtClean="0"/>
              <a:t>экспонировались </a:t>
            </a:r>
            <a:r>
              <a:rPr lang="ru-RU" i="1" dirty="0" smtClean="0"/>
              <a:t>картины художников из </a:t>
            </a:r>
            <a:r>
              <a:rPr lang="ru-RU" i="1" dirty="0" smtClean="0"/>
              <a:t>Беларуси</a:t>
            </a:r>
            <a:r>
              <a:rPr lang="ru-RU" i="1" dirty="0" smtClean="0"/>
              <a:t>, России, Украины.);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378601C765F2DB4D832BA86FE76CDD2C" ma:contentTypeVersion="0" ma:contentTypeDescription="Создание документа." ma:contentTypeScope="" ma:versionID="fdbc2b929c05273eee0c3ce94c5d8174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9d58f4857a619b7c345529988bca39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9A998616-5AAC-4AC1-B1D5-0B16B50B727D}"/>
</file>

<file path=customXml/itemProps2.xml><?xml version="1.0" encoding="utf-8"?>
<ds:datastoreItem xmlns:ds="http://schemas.openxmlformats.org/officeDocument/2006/customXml" ds:itemID="{524CC291-7CCF-4B89-817D-D4A00462C4A7}"/>
</file>

<file path=customXml/itemProps3.xml><?xml version="1.0" encoding="utf-8"?>
<ds:datastoreItem xmlns:ds="http://schemas.openxmlformats.org/officeDocument/2006/customXml" ds:itemID="{1F9AAB76-3D4E-4926-9434-3EDB5B393346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1057</TotalTime>
  <Words>851</Words>
  <Application>Microsoft Office PowerPoint</Application>
  <PresentationFormat>Экран (4:3)</PresentationFormat>
  <Paragraphs>70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Городская</vt:lpstr>
      <vt:lpstr>Раздел «культура речи»  Лексические ошибки   Для слушателей факультета  довузовской подготовки и профориентации,  подготовительных курсов, абитуриентов</vt:lpstr>
      <vt:lpstr> ОШИБКИ, ОБУСЛОВЛЕННЫЕ НАРУШЕНИЕМ ЛЕКСИЧЕСКИХ  И ФРАЗЕОЛОГИЧЕСКИХ НОРМ</vt:lpstr>
      <vt:lpstr>1)  употребление слова в несвойственном ему  значении:    </vt:lpstr>
      <vt:lpstr>Слайд 4</vt:lpstr>
      <vt:lpstr>Слайд 5</vt:lpstr>
      <vt:lpstr>4)   смешение   паронимов: </vt:lpstr>
      <vt:lpstr>5) неудачный выбор  одного из синонимов:</vt:lpstr>
      <vt:lpstr>6)   употребление  лишнего  слова  (избыточность  высказывания):</vt:lpstr>
      <vt:lpstr>7)   пропуск  необходимого  слова,  приводящий  к  искажению  мысли  или  подмене понятий (речевая недостаточность):</vt:lpstr>
      <vt:lpstr>8)   неуместное  повторение  одних  и  тех же либо однокоренных слов:</vt:lpstr>
      <vt:lpstr>9) неуместное употребление диалектной, жаргонной лексики:</vt:lpstr>
      <vt:lpstr>10)   смешение  лексики   разных   исторических  эпох:</vt:lpstr>
      <vt:lpstr>11)   употребление  фразеологизмов   в  несвойственном им значении:</vt:lpstr>
      <vt:lpstr>   12)   нарушение  устойчивости  фразеологизма:   </vt:lpstr>
      <vt:lpstr>13)   смешение  синонимичных  фразеологизмов: </vt:lpstr>
      <vt:lpstr>Слайд 16</vt:lpstr>
      <vt:lpstr>      Раздел «культура речи»   Для слушателей факультета  довузовской подготовки и профориентации, подготовительных курсов, абитуриентов     Т.В. Авдонина   кафедра довузовской подготовки  и профориентации  УО «ГГУ имени Франциска Скорины»  Гомель, 2014 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1 Правописание гласных в корне слова </dc:title>
  <dc:creator>Татьяна</dc:creator>
  <cp:lastModifiedBy>Татьяна</cp:lastModifiedBy>
  <cp:revision>208</cp:revision>
  <dcterms:created xsi:type="dcterms:W3CDTF">2012-12-06T19:01:57Z</dcterms:created>
  <dcterms:modified xsi:type="dcterms:W3CDTF">2014-09-14T21:43:32Z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0x010100378601C765F2DB4D832BA86FE76CDD2C</vt:lpwstr>
  </property>
</Properties>
</file>